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g"/>
  <Override PartName="/ppt/media/image11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90" r:id="rId12"/>
    <p:sldId id="291" r:id="rId13"/>
    <p:sldId id="293" r:id="rId14"/>
    <p:sldId id="294" r:id="rId15"/>
    <p:sldId id="292" r:id="rId16"/>
    <p:sldId id="28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9"/>
    <p:restoredTop sz="96197"/>
  </p:normalViewPr>
  <p:slideViewPr>
    <p:cSldViewPr snapToGrid="0">
      <p:cViewPr varScale="1">
        <p:scale>
          <a:sx n="86" d="100"/>
          <a:sy n="86" d="100"/>
        </p:scale>
        <p:origin x="24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29AAE-4D4F-E14B-8204-F06C2C59D947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5172B-92EB-9541-AACD-D16BC780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0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CB00E-6335-C54A-BD8D-3C586A31B6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3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email comments.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CB00E-6335-C54A-BD8D-3C586A31B6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68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CB00E-6335-C54A-BD8D-3C586A31B6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2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fractures has a separate card. I think “Don’t pull out embedded objects is relevant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CB00E-6335-C54A-BD8D-3C586A31B6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7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6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4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8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1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7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7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1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1E45834-53BD-4C8F-B791-CD5378F4150E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522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k and blue acrylic paint">
            <a:extLst>
              <a:ext uri="{FF2B5EF4-FFF2-40B4-BE49-F238E27FC236}">
                <a16:creationId xmlns:a16="http://schemas.microsoft.com/office/drawing/2014/main" id="{813FAF3D-490F-6E6C-BA8A-EED69A71F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8712" b="17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8C8B21-64D6-95AC-73F6-923A2659F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0599" y="1528997"/>
            <a:ext cx="6727407" cy="242212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E"/>
                </a:solidFill>
              </a:rPr>
              <a:t>CLI </a:t>
            </a:r>
            <a:br>
              <a:rPr lang="en-US" sz="5400" dirty="0">
                <a:solidFill>
                  <a:srgbClr val="FFFFFE"/>
                </a:solidFill>
              </a:rPr>
            </a:br>
            <a:r>
              <a:rPr lang="en-US" sz="5400" dirty="0">
                <a:solidFill>
                  <a:srgbClr val="FFFFFE"/>
                </a:solidFill>
              </a:rPr>
              <a:t>First Aid Care Cards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00C70-10FA-1B8B-18DF-3EB04B67C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994" y="3951123"/>
            <a:ext cx="6832499" cy="71652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E"/>
                </a:solidFill>
              </a:rPr>
              <a:t>Canadian Lifeboat Institution</a:t>
            </a:r>
          </a:p>
        </p:txBody>
      </p:sp>
    </p:spTree>
    <p:extLst>
      <p:ext uri="{BB962C8B-B14F-4D97-AF65-F5344CB8AC3E}">
        <p14:creationId xmlns:p14="http://schemas.microsoft.com/office/powerpoint/2010/main" val="36569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FDC0-9198-9E47-B8FB-F7FFB60E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73" y="804519"/>
            <a:ext cx="3043002" cy="45769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FFFF00"/>
                </a:solidFill>
              </a:rPr>
              <a:t>MEDICAL RELEASE</a:t>
            </a:r>
            <a:br>
              <a:rPr lang="en-US" sz="4400" b="1" dirty="0">
                <a:solidFill>
                  <a:srgbClr val="FFFF00"/>
                </a:solidFill>
              </a:rPr>
            </a:br>
            <a:r>
              <a:rPr lang="en-US" sz="4400" b="1" dirty="0">
                <a:solidFill>
                  <a:srgbClr val="FFFF00"/>
                </a:solidFill>
              </a:rPr>
              <a:t>FORM</a:t>
            </a:r>
          </a:p>
        </p:txBody>
      </p:sp>
      <p:pic>
        <p:nvPicPr>
          <p:cNvPr id="5" name="Content Placeholder 4" descr="A form with text and a note&#10;&#10;Description automatically generated with medium confidenc">
            <a:extLst>
              <a:ext uri="{FF2B5EF4-FFF2-40B4-BE49-F238E27FC236}">
                <a16:creationId xmlns:a16="http://schemas.microsoft.com/office/drawing/2014/main" id="{69C408E4-CA6B-C401-8A65-D61AEF45D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649" y="1"/>
            <a:ext cx="5591331" cy="6824672"/>
          </a:xfrm>
        </p:spPr>
      </p:pic>
    </p:spTree>
    <p:extLst>
      <p:ext uri="{BB962C8B-B14F-4D97-AF65-F5344CB8AC3E}">
        <p14:creationId xmlns:p14="http://schemas.microsoft.com/office/powerpoint/2010/main" val="353375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0759" y="324008"/>
            <a:ext cx="4304568" cy="31011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" name="object 3"/>
          <p:cNvSpPr/>
          <p:nvPr/>
        </p:nvSpPr>
        <p:spPr>
          <a:xfrm>
            <a:off x="3944841" y="3730082"/>
            <a:ext cx="1149531" cy="246561"/>
          </a:xfrm>
          <a:custGeom>
            <a:avLst/>
            <a:gdLst/>
            <a:ahLst/>
            <a:cxnLst/>
            <a:rect l="l" t="t" r="r" b="b"/>
            <a:pathLst>
              <a:path w="894080" h="191769">
                <a:moveTo>
                  <a:pt x="0" y="191655"/>
                </a:moveTo>
                <a:lnTo>
                  <a:pt x="893648" y="191655"/>
                </a:lnTo>
                <a:lnTo>
                  <a:pt x="893648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4" name="object 4"/>
          <p:cNvSpPr/>
          <p:nvPr/>
        </p:nvSpPr>
        <p:spPr>
          <a:xfrm>
            <a:off x="3944841" y="3475520"/>
            <a:ext cx="4296862" cy="223701"/>
          </a:xfrm>
          <a:custGeom>
            <a:avLst/>
            <a:gdLst/>
            <a:ahLst/>
            <a:cxnLst/>
            <a:rect l="l" t="t" r="r" b="b"/>
            <a:pathLst>
              <a:path w="3342004" h="173989">
                <a:moveTo>
                  <a:pt x="0" y="173647"/>
                </a:moveTo>
                <a:lnTo>
                  <a:pt x="3341649" y="173647"/>
                </a:lnTo>
                <a:lnTo>
                  <a:pt x="3341649" y="0"/>
                </a:lnTo>
                <a:lnTo>
                  <a:pt x="0" y="0"/>
                </a:lnTo>
                <a:lnTo>
                  <a:pt x="0" y="173647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5" name="object 5"/>
          <p:cNvSpPr/>
          <p:nvPr/>
        </p:nvSpPr>
        <p:spPr>
          <a:xfrm>
            <a:off x="3944841" y="4007799"/>
            <a:ext cx="1149531" cy="246561"/>
          </a:xfrm>
          <a:custGeom>
            <a:avLst/>
            <a:gdLst/>
            <a:ahLst/>
            <a:cxnLst/>
            <a:rect l="l" t="t" r="r" b="b"/>
            <a:pathLst>
              <a:path w="894080" h="191770">
                <a:moveTo>
                  <a:pt x="0" y="191655"/>
                </a:moveTo>
                <a:lnTo>
                  <a:pt x="893648" y="191655"/>
                </a:lnTo>
                <a:lnTo>
                  <a:pt x="893648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6" name="object 6"/>
          <p:cNvSpPr/>
          <p:nvPr/>
        </p:nvSpPr>
        <p:spPr>
          <a:xfrm>
            <a:off x="3944841" y="4586369"/>
            <a:ext cx="1149531" cy="246561"/>
          </a:xfrm>
          <a:custGeom>
            <a:avLst/>
            <a:gdLst/>
            <a:ahLst/>
            <a:cxnLst/>
            <a:rect l="l" t="t" r="r" b="b"/>
            <a:pathLst>
              <a:path w="894080" h="191770">
                <a:moveTo>
                  <a:pt x="0" y="191655"/>
                </a:moveTo>
                <a:lnTo>
                  <a:pt x="893648" y="191655"/>
                </a:lnTo>
                <a:lnTo>
                  <a:pt x="893648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7" name="object 7"/>
          <p:cNvSpPr/>
          <p:nvPr/>
        </p:nvSpPr>
        <p:spPr>
          <a:xfrm>
            <a:off x="3944841" y="4331807"/>
            <a:ext cx="4296862" cy="223701"/>
          </a:xfrm>
          <a:custGeom>
            <a:avLst/>
            <a:gdLst/>
            <a:ahLst/>
            <a:cxnLst/>
            <a:rect l="l" t="t" r="r" b="b"/>
            <a:pathLst>
              <a:path w="3342004" h="173989">
                <a:moveTo>
                  <a:pt x="0" y="173647"/>
                </a:moveTo>
                <a:lnTo>
                  <a:pt x="3341649" y="173647"/>
                </a:lnTo>
                <a:lnTo>
                  <a:pt x="3341649" y="0"/>
                </a:lnTo>
                <a:lnTo>
                  <a:pt x="0" y="0"/>
                </a:lnTo>
                <a:lnTo>
                  <a:pt x="0" y="173647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8" name="object 8"/>
          <p:cNvSpPr/>
          <p:nvPr/>
        </p:nvSpPr>
        <p:spPr>
          <a:xfrm>
            <a:off x="3944841" y="4864085"/>
            <a:ext cx="1149531" cy="246561"/>
          </a:xfrm>
          <a:custGeom>
            <a:avLst/>
            <a:gdLst/>
            <a:ahLst/>
            <a:cxnLst/>
            <a:rect l="l" t="t" r="r" b="b"/>
            <a:pathLst>
              <a:path w="894080" h="191770">
                <a:moveTo>
                  <a:pt x="0" y="191655"/>
                </a:moveTo>
                <a:lnTo>
                  <a:pt x="893648" y="191655"/>
                </a:lnTo>
                <a:lnTo>
                  <a:pt x="893648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9" name="object 9"/>
          <p:cNvSpPr/>
          <p:nvPr/>
        </p:nvSpPr>
        <p:spPr>
          <a:xfrm>
            <a:off x="3944841" y="5141802"/>
            <a:ext cx="1149531" cy="246561"/>
          </a:xfrm>
          <a:custGeom>
            <a:avLst/>
            <a:gdLst/>
            <a:ahLst/>
            <a:cxnLst/>
            <a:rect l="l" t="t" r="r" b="b"/>
            <a:pathLst>
              <a:path w="894080" h="191770">
                <a:moveTo>
                  <a:pt x="0" y="191655"/>
                </a:moveTo>
                <a:lnTo>
                  <a:pt x="893648" y="191655"/>
                </a:lnTo>
                <a:lnTo>
                  <a:pt x="893648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0" name="object 10"/>
          <p:cNvSpPr/>
          <p:nvPr/>
        </p:nvSpPr>
        <p:spPr>
          <a:xfrm>
            <a:off x="3953005" y="5720372"/>
            <a:ext cx="1149531" cy="246561"/>
          </a:xfrm>
          <a:custGeom>
            <a:avLst/>
            <a:gdLst/>
            <a:ahLst/>
            <a:cxnLst/>
            <a:rect l="l" t="t" r="r" b="b"/>
            <a:pathLst>
              <a:path w="894080" h="191770">
                <a:moveTo>
                  <a:pt x="0" y="191655"/>
                </a:moveTo>
                <a:lnTo>
                  <a:pt x="893648" y="191655"/>
                </a:lnTo>
                <a:lnTo>
                  <a:pt x="893648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1" name="object 11"/>
          <p:cNvSpPr/>
          <p:nvPr/>
        </p:nvSpPr>
        <p:spPr>
          <a:xfrm>
            <a:off x="3944841" y="5465810"/>
            <a:ext cx="4296862" cy="223701"/>
          </a:xfrm>
          <a:custGeom>
            <a:avLst/>
            <a:gdLst/>
            <a:ahLst/>
            <a:cxnLst/>
            <a:rect l="l" t="t" r="r" b="b"/>
            <a:pathLst>
              <a:path w="3342004" h="173989">
                <a:moveTo>
                  <a:pt x="0" y="173647"/>
                </a:moveTo>
                <a:lnTo>
                  <a:pt x="3341649" y="173647"/>
                </a:lnTo>
                <a:lnTo>
                  <a:pt x="3341649" y="0"/>
                </a:lnTo>
                <a:lnTo>
                  <a:pt x="0" y="0"/>
                </a:lnTo>
                <a:lnTo>
                  <a:pt x="0" y="173647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2" name="object 12"/>
          <p:cNvSpPr/>
          <p:nvPr/>
        </p:nvSpPr>
        <p:spPr>
          <a:xfrm>
            <a:off x="3944841" y="5998088"/>
            <a:ext cx="1149531" cy="246561"/>
          </a:xfrm>
          <a:custGeom>
            <a:avLst/>
            <a:gdLst/>
            <a:ahLst/>
            <a:cxnLst/>
            <a:rect l="l" t="t" r="r" b="b"/>
            <a:pathLst>
              <a:path w="894080" h="191770">
                <a:moveTo>
                  <a:pt x="0" y="191655"/>
                </a:moveTo>
                <a:lnTo>
                  <a:pt x="893648" y="191655"/>
                </a:lnTo>
                <a:lnTo>
                  <a:pt x="893648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3" name="object 13"/>
          <p:cNvSpPr/>
          <p:nvPr/>
        </p:nvSpPr>
        <p:spPr>
          <a:xfrm>
            <a:off x="3944841" y="6275789"/>
            <a:ext cx="1149531" cy="246561"/>
          </a:xfrm>
          <a:custGeom>
            <a:avLst/>
            <a:gdLst/>
            <a:ahLst/>
            <a:cxnLst/>
            <a:rect l="l" t="t" r="r" b="b"/>
            <a:pathLst>
              <a:path w="894080" h="191770">
                <a:moveTo>
                  <a:pt x="0" y="191655"/>
                </a:moveTo>
                <a:lnTo>
                  <a:pt x="893648" y="191655"/>
                </a:lnTo>
                <a:lnTo>
                  <a:pt x="893648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4" name="object 14"/>
          <p:cNvSpPr/>
          <p:nvPr/>
        </p:nvSpPr>
        <p:spPr>
          <a:xfrm>
            <a:off x="5125119" y="3730082"/>
            <a:ext cx="3116308" cy="246561"/>
          </a:xfrm>
          <a:custGeom>
            <a:avLst/>
            <a:gdLst/>
            <a:ahLst/>
            <a:cxnLst/>
            <a:rect l="l" t="t" r="r" b="b"/>
            <a:pathLst>
              <a:path w="2423795" h="191769">
                <a:moveTo>
                  <a:pt x="0" y="191655"/>
                </a:moveTo>
                <a:lnTo>
                  <a:pt x="2423655" y="191655"/>
                </a:lnTo>
                <a:lnTo>
                  <a:pt x="2423655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5" name="object 15"/>
          <p:cNvSpPr/>
          <p:nvPr/>
        </p:nvSpPr>
        <p:spPr>
          <a:xfrm>
            <a:off x="5125119" y="4007799"/>
            <a:ext cx="3116308" cy="246561"/>
          </a:xfrm>
          <a:custGeom>
            <a:avLst/>
            <a:gdLst/>
            <a:ahLst/>
            <a:cxnLst/>
            <a:rect l="l" t="t" r="r" b="b"/>
            <a:pathLst>
              <a:path w="2423795" h="191770">
                <a:moveTo>
                  <a:pt x="0" y="191655"/>
                </a:moveTo>
                <a:lnTo>
                  <a:pt x="2423655" y="191655"/>
                </a:lnTo>
                <a:lnTo>
                  <a:pt x="2423655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6" name="object 16"/>
          <p:cNvSpPr/>
          <p:nvPr/>
        </p:nvSpPr>
        <p:spPr>
          <a:xfrm>
            <a:off x="5125119" y="4586369"/>
            <a:ext cx="3116308" cy="246561"/>
          </a:xfrm>
          <a:custGeom>
            <a:avLst/>
            <a:gdLst/>
            <a:ahLst/>
            <a:cxnLst/>
            <a:rect l="l" t="t" r="r" b="b"/>
            <a:pathLst>
              <a:path w="2423795" h="191770">
                <a:moveTo>
                  <a:pt x="0" y="191655"/>
                </a:moveTo>
                <a:lnTo>
                  <a:pt x="2423655" y="191655"/>
                </a:lnTo>
                <a:lnTo>
                  <a:pt x="2423655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7" name="object 17"/>
          <p:cNvSpPr/>
          <p:nvPr/>
        </p:nvSpPr>
        <p:spPr>
          <a:xfrm>
            <a:off x="5125119" y="4864085"/>
            <a:ext cx="3116308" cy="246561"/>
          </a:xfrm>
          <a:custGeom>
            <a:avLst/>
            <a:gdLst/>
            <a:ahLst/>
            <a:cxnLst/>
            <a:rect l="l" t="t" r="r" b="b"/>
            <a:pathLst>
              <a:path w="2423795" h="191770">
                <a:moveTo>
                  <a:pt x="0" y="191655"/>
                </a:moveTo>
                <a:lnTo>
                  <a:pt x="2423655" y="191655"/>
                </a:lnTo>
                <a:lnTo>
                  <a:pt x="2423655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8" name="object 18"/>
          <p:cNvSpPr/>
          <p:nvPr/>
        </p:nvSpPr>
        <p:spPr>
          <a:xfrm>
            <a:off x="5125119" y="5141802"/>
            <a:ext cx="3116308" cy="246561"/>
          </a:xfrm>
          <a:custGeom>
            <a:avLst/>
            <a:gdLst/>
            <a:ahLst/>
            <a:cxnLst/>
            <a:rect l="l" t="t" r="r" b="b"/>
            <a:pathLst>
              <a:path w="2423795" h="191770">
                <a:moveTo>
                  <a:pt x="0" y="191655"/>
                </a:moveTo>
                <a:lnTo>
                  <a:pt x="2423655" y="191655"/>
                </a:lnTo>
                <a:lnTo>
                  <a:pt x="2423655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9" name="object 19"/>
          <p:cNvSpPr/>
          <p:nvPr/>
        </p:nvSpPr>
        <p:spPr>
          <a:xfrm>
            <a:off x="4943726" y="5720372"/>
            <a:ext cx="1102995" cy="246561"/>
          </a:xfrm>
          <a:custGeom>
            <a:avLst/>
            <a:gdLst/>
            <a:ahLst/>
            <a:cxnLst/>
            <a:rect l="l" t="t" r="r" b="b"/>
            <a:pathLst>
              <a:path w="857885" h="191770">
                <a:moveTo>
                  <a:pt x="0" y="191655"/>
                </a:moveTo>
                <a:lnTo>
                  <a:pt x="857656" y="191655"/>
                </a:lnTo>
                <a:lnTo>
                  <a:pt x="857656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0" name="object 20"/>
          <p:cNvSpPr/>
          <p:nvPr/>
        </p:nvSpPr>
        <p:spPr>
          <a:xfrm>
            <a:off x="6108703" y="5720372"/>
            <a:ext cx="1149531" cy="246561"/>
          </a:xfrm>
          <a:custGeom>
            <a:avLst/>
            <a:gdLst/>
            <a:ahLst/>
            <a:cxnLst/>
            <a:rect l="l" t="t" r="r" b="b"/>
            <a:pathLst>
              <a:path w="894080" h="191770">
                <a:moveTo>
                  <a:pt x="0" y="191655"/>
                </a:moveTo>
                <a:lnTo>
                  <a:pt x="893648" y="191655"/>
                </a:lnTo>
                <a:lnTo>
                  <a:pt x="893648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1" name="object 21"/>
          <p:cNvSpPr/>
          <p:nvPr/>
        </p:nvSpPr>
        <p:spPr>
          <a:xfrm>
            <a:off x="7138547" y="5720372"/>
            <a:ext cx="1102995" cy="246561"/>
          </a:xfrm>
          <a:custGeom>
            <a:avLst/>
            <a:gdLst/>
            <a:ahLst/>
            <a:cxnLst/>
            <a:rect l="l" t="t" r="r" b="b"/>
            <a:pathLst>
              <a:path w="857885" h="191770">
                <a:moveTo>
                  <a:pt x="0" y="191655"/>
                </a:moveTo>
                <a:lnTo>
                  <a:pt x="857643" y="191655"/>
                </a:lnTo>
                <a:lnTo>
                  <a:pt x="857643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2" name="object 22"/>
          <p:cNvSpPr/>
          <p:nvPr/>
        </p:nvSpPr>
        <p:spPr>
          <a:xfrm>
            <a:off x="6104621" y="6002170"/>
            <a:ext cx="1149531" cy="246561"/>
          </a:xfrm>
          <a:custGeom>
            <a:avLst/>
            <a:gdLst/>
            <a:ahLst/>
            <a:cxnLst/>
            <a:rect l="l" t="t" r="r" b="b"/>
            <a:pathLst>
              <a:path w="894080" h="191770">
                <a:moveTo>
                  <a:pt x="0" y="191655"/>
                </a:moveTo>
                <a:lnTo>
                  <a:pt x="893648" y="191655"/>
                </a:lnTo>
                <a:lnTo>
                  <a:pt x="893648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3" name="object 23"/>
          <p:cNvSpPr/>
          <p:nvPr/>
        </p:nvSpPr>
        <p:spPr>
          <a:xfrm>
            <a:off x="7138547" y="6002170"/>
            <a:ext cx="1102995" cy="246561"/>
          </a:xfrm>
          <a:custGeom>
            <a:avLst/>
            <a:gdLst/>
            <a:ahLst/>
            <a:cxnLst/>
            <a:rect l="l" t="t" r="r" b="b"/>
            <a:pathLst>
              <a:path w="857885" h="191770">
                <a:moveTo>
                  <a:pt x="0" y="191655"/>
                </a:moveTo>
                <a:lnTo>
                  <a:pt x="857643" y="191655"/>
                </a:lnTo>
                <a:lnTo>
                  <a:pt x="857643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4" name="object 24"/>
          <p:cNvSpPr/>
          <p:nvPr/>
        </p:nvSpPr>
        <p:spPr>
          <a:xfrm>
            <a:off x="4939643" y="6275789"/>
            <a:ext cx="1102995" cy="246561"/>
          </a:xfrm>
          <a:custGeom>
            <a:avLst/>
            <a:gdLst/>
            <a:ahLst/>
            <a:cxnLst/>
            <a:rect l="l" t="t" r="r" b="b"/>
            <a:pathLst>
              <a:path w="857885" h="191770">
                <a:moveTo>
                  <a:pt x="0" y="191655"/>
                </a:moveTo>
                <a:lnTo>
                  <a:pt x="857656" y="191655"/>
                </a:lnTo>
                <a:lnTo>
                  <a:pt x="857656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5" name="object 25"/>
          <p:cNvSpPr/>
          <p:nvPr/>
        </p:nvSpPr>
        <p:spPr>
          <a:xfrm>
            <a:off x="6100539" y="6275789"/>
            <a:ext cx="1149531" cy="246561"/>
          </a:xfrm>
          <a:custGeom>
            <a:avLst/>
            <a:gdLst/>
            <a:ahLst/>
            <a:cxnLst/>
            <a:rect l="l" t="t" r="r" b="b"/>
            <a:pathLst>
              <a:path w="894080" h="191770">
                <a:moveTo>
                  <a:pt x="0" y="191655"/>
                </a:moveTo>
                <a:lnTo>
                  <a:pt x="893648" y="191655"/>
                </a:lnTo>
                <a:lnTo>
                  <a:pt x="893648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6" name="object 26"/>
          <p:cNvSpPr/>
          <p:nvPr/>
        </p:nvSpPr>
        <p:spPr>
          <a:xfrm>
            <a:off x="7138547" y="6275789"/>
            <a:ext cx="1102995" cy="246561"/>
          </a:xfrm>
          <a:custGeom>
            <a:avLst/>
            <a:gdLst/>
            <a:ahLst/>
            <a:cxnLst/>
            <a:rect l="l" t="t" r="r" b="b"/>
            <a:pathLst>
              <a:path w="857885" h="191770">
                <a:moveTo>
                  <a:pt x="0" y="191655"/>
                </a:moveTo>
                <a:lnTo>
                  <a:pt x="857643" y="191655"/>
                </a:lnTo>
                <a:lnTo>
                  <a:pt x="857643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7" name="object 27"/>
          <p:cNvSpPr txBox="1"/>
          <p:nvPr/>
        </p:nvSpPr>
        <p:spPr>
          <a:xfrm>
            <a:off x="3723783" y="47912"/>
            <a:ext cx="4568734" cy="6838337"/>
          </a:xfrm>
          <a:prstGeom prst="rect">
            <a:avLst/>
          </a:prstGeom>
        </p:spPr>
        <p:txBody>
          <a:bodyPr vert="horz" wrap="square" lIns="0" tIns="12246" rIns="0" bIns="0" rtlCol="0">
            <a:spAutoFit/>
          </a:bodyPr>
          <a:lstStyle/>
          <a:p>
            <a:pPr marL="170632">
              <a:spcBef>
                <a:spcPts val="96"/>
              </a:spcBef>
            </a:pPr>
            <a:r>
              <a:rPr sz="964" spc="-13" dirty="0">
                <a:solidFill>
                  <a:srgbClr val="FFFFFF"/>
                </a:solidFill>
                <a:latin typeface="Arial Black"/>
                <a:cs typeface="Arial Black"/>
              </a:rPr>
              <a:t>CASUALTY </a:t>
            </a:r>
            <a:r>
              <a:rPr sz="964" spc="-26" dirty="0">
                <a:solidFill>
                  <a:srgbClr val="FFFFFF"/>
                </a:solidFill>
                <a:latin typeface="Arial Black"/>
                <a:cs typeface="Arial Black"/>
              </a:rPr>
              <a:t>PAIN</a:t>
            </a:r>
            <a:r>
              <a:rPr sz="964" spc="-6" dirty="0">
                <a:solidFill>
                  <a:srgbClr val="FFFFFF"/>
                </a:solidFill>
                <a:latin typeface="Arial Black"/>
                <a:cs typeface="Arial Black"/>
              </a:rPr>
              <a:t> SCORE</a:t>
            </a:r>
            <a:endParaRPr sz="964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286">
              <a:latin typeface="Arial Black"/>
              <a:cs typeface="Arial Black"/>
            </a:endParaRPr>
          </a:p>
          <a:p>
            <a:pPr marL="251457">
              <a:tabLst>
                <a:tab pos="1076041" algn="l"/>
                <a:tab pos="2069623" algn="l"/>
                <a:tab pos="3437126" algn="l"/>
              </a:tabLst>
            </a:pP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No 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Pain	Mild Pain	Moderate Pain	Severe</a:t>
            </a:r>
            <a:r>
              <a:rPr sz="1029" b="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Pain</a:t>
            </a:r>
            <a:endParaRPr sz="1029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7">
              <a:latin typeface="Arial"/>
              <a:cs typeface="Arial"/>
            </a:endParaRPr>
          </a:p>
          <a:p>
            <a:pPr>
              <a:spcBef>
                <a:spcPts val="58"/>
              </a:spcBef>
            </a:pPr>
            <a:endParaRPr sz="1029">
              <a:latin typeface="Arial"/>
              <a:cs typeface="Arial"/>
            </a:endParaRPr>
          </a:p>
          <a:p>
            <a:pPr marL="440050">
              <a:spcBef>
                <a:spcPts val="6"/>
              </a:spcBef>
              <a:tabLst>
                <a:tab pos="1166663" algn="l"/>
                <a:tab pos="2319448" algn="l"/>
                <a:tab pos="3557140" algn="l"/>
              </a:tabLst>
            </a:pPr>
            <a:r>
              <a:rPr sz="1543" b="1" dirty="0">
                <a:solidFill>
                  <a:srgbClr val="231F20"/>
                </a:solidFill>
                <a:latin typeface="Arial"/>
                <a:cs typeface="Arial"/>
              </a:rPr>
              <a:t>0	1</a:t>
            </a:r>
            <a:r>
              <a:rPr sz="1543" b="1" spc="-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43" b="1" dirty="0">
                <a:solidFill>
                  <a:srgbClr val="231F20"/>
                </a:solidFill>
                <a:latin typeface="Arial"/>
                <a:cs typeface="Arial"/>
              </a:rPr>
              <a:t>- 3	4</a:t>
            </a:r>
            <a:r>
              <a:rPr sz="1543" b="1" spc="-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43" b="1" dirty="0">
                <a:solidFill>
                  <a:srgbClr val="231F20"/>
                </a:solidFill>
                <a:latin typeface="Arial"/>
                <a:cs typeface="Arial"/>
              </a:rPr>
              <a:t>- 6	7 -</a:t>
            </a:r>
            <a:r>
              <a:rPr sz="1543" b="1" spc="-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43" b="1" spc="-6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endParaRPr sz="1543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71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71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71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71">
              <a:latin typeface="Arial"/>
              <a:cs typeface="Arial"/>
            </a:endParaRPr>
          </a:p>
          <a:p>
            <a:pPr marL="444132">
              <a:spcBef>
                <a:spcPts val="1016"/>
              </a:spcBef>
              <a:tabLst>
                <a:tab pos="1307903" algn="l"/>
                <a:tab pos="2171676" algn="l"/>
                <a:tab pos="2742353" algn="l"/>
                <a:tab pos="3468150" algn="l"/>
                <a:tab pos="3984127" algn="l"/>
              </a:tabLst>
            </a:pPr>
            <a:r>
              <a:rPr sz="1543" b="1" dirty="0">
                <a:solidFill>
                  <a:srgbClr val="231F20"/>
                </a:solidFill>
                <a:latin typeface="Arial"/>
                <a:cs typeface="Arial"/>
              </a:rPr>
              <a:t>0	2	4	6	8	</a:t>
            </a:r>
            <a:r>
              <a:rPr sz="1543" b="1" spc="-6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endParaRPr sz="1543">
              <a:latin typeface="Arial"/>
              <a:cs typeface="Arial"/>
            </a:endParaRPr>
          </a:p>
          <a:p>
            <a:pPr marL="374737" marR="294727" indent="39188">
              <a:spcBef>
                <a:spcPts val="1131"/>
              </a:spcBef>
              <a:tabLst>
                <a:tab pos="1137272" algn="l"/>
                <a:tab pos="1206668" algn="l"/>
                <a:tab pos="2070440" algn="l"/>
                <a:tab pos="2641117" algn="l"/>
                <a:tab pos="3337523" algn="l"/>
                <a:tab pos="3366098" algn="l"/>
                <a:tab pos="3923712" algn="l"/>
              </a:tabLst>
            </a:pP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o		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Hurt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s	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Hurt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s	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Hurt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s		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Hurt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s	</a:t>
            </a:r>
            <a:r>
              <a:rPr sz="1029" spc="-18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Hurts  Hur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t	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Littl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 bi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t	</a:t>
            </a:r>
            <a:r>
              <a:rPr sz="1029" spc="-14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Littl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e	</a:t>
            </a:r>
            <a:r>
              <a:rPr sz="1029" spc="-2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Even	Whole	</a:t>
            </a:r>
            <a:r>
              <a:rPr sz="1029" spc="-19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orst</a:t>
            </a:r>
            <a:endParaRPr sz="1029">
              <a:latin typeface="Arial"/>
              <a:cs typeface="Arial"/>
            </a:endParaRPr>
          </a:p>
          <a:p>
            <a:pPr marL="2077788">
              <a:tabLst>
                <a:tab pos="2648464" algn="l"/>
                <a:tab pos="3431411" algn="l"/>
              </a:tabLst>
            </a:pP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More	More	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Lot</a:t>
            </a:r>
            <a:endParaRPr sz="1029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350">
              <a:latin typeface="Arial"/>
              <a:cs typeface="Arial"/>
            </a:endParaRPr>
          </a:p>
          <a:p>
            <a:pPr marL="293911"/>
            <a:r>
              <a:rPr sz="1286" b="1" dirty="0">
                <a:solidFill>
                  <a:srgbClr val="231F20"/>
                </a:solidFill>
                <a:latin typeface="Arial"/>
                <a:cs typeface="Arial"/>
              </a:rPr>
              <a:t>SPO2</a:t>
            </a:r>
            <a:r>
              <a:rPr sz="1286" b="1" spc="-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86" b="1" spc="-19" dirty="0">
                <a:solidFill>
                  <a:srgbClr val="231F20"/>
                </a:solidFill>
                <a:latin typeface="Arial"/>
                <a:cs typeface="Arial"/>
              </a:rPr>
              <a:t>Values</a:t>
            </a:r>
            <a:endParaRPr sz="1286">
              <a:latin typeface="Arial"/>
              <a:cs typeface="Arial"/>
            </a:endParaRPr>
          </a:p>
          <a:p>
            <a:pPr marL="261254">
              <a:spcBef>
                <a:spcPts val="720"/>
              </a:spcBef>
              <a:tabLst>
                <a:tab pos="1440980" algn="l"/>
              </a:tabLst>
            </a:pPr>
            <a:r>
              <a:rPr sz="1029" b="1" spc="-6" dirty="0">
                <a:solidFill>
                  <a:srgbClr val="FFFFFF"/>
                </a:solidFill>
                <a:latin typeface="Arial"/>
                <a:cs typeface="Arial"/>
              </a:rPr>
              <a:t>Normal	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94 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29" b="1" spc="-1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98%</a:t>
            </a:r>
            <a:endParaRPr sz="1029">
              <a:latin typeface="Arial"/>
              <a:cs typeface="Arial"/>
            </a:endParaRPr>
          </a:p>
          <a:p>
            <a:pPr marL="261254">
              <a:spcBef>
                <a:spcPts val="951"/>
              </a:spcBef>
            </a:pPr>
            <a:r>
              <a:rPr sz="1029" b="1" spc="-26" dirty="0">
                <a:solidFill>
                  <a:srgbClr val="FFFFFF"/>
                </a:solidFill>
                <a:latin typeface="Arial"/>
                <a:cs typeface="Arial"/>
              </a:rPr>
              <a:t>C.O.P.D.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(2/6 </a:t>
            </a:r>
            <a:r>
              <a:rPr sz="900" i="1" spc="-6" dirty="0">
                <a:solidFill>
                  <a:srgbClr val="FFFFFF"/>
                </a:solidFill>
                <a:latin typeface="Arial"/>
                <a:cs typeface="Arial"/>
              </a:rPr>
              <a:t>litres)    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88 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 92%</a:t>
            </a:r>
            <a:endParaRPr sz="1029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900">
              <a:latin typeface="Arial"/>
              <a:cs typeface="Arial"/>
            </a:endParaRPr>
          </a:p>
          <a:p>
            <a:pPr marL="293911"/>
            <a:r>
              <a:rPr sz="1286" b="1" spc="-6" dirty="0">
                <a:solidFill>
                  <a:srgbClr val="231F20"/>
                </a:solidFill>
                <a:latin typeface="Arial"/>
                <a:cs typeface="Arial"/>
              </a:rPr>
              <a:t>Normal Rates </a:t>
            </a:r>
            <a:r>
              <a:rPr sz="1286" b="1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286" b="1" spc="-6" dirty="0">
                <a:solidFill>
                  <a:srgbClr val="231F20"/>
                </a:solidFill>
                <a:latin typeface="Arial"/>
                <a:cs typeface="Arial"/>
              </a:rPr>
              <a:t> minute</a:t>
            </a:r>
            <a:endParaRPr sz="1286">
              <a:latin typeface="Arial"/>
              <a:cs typeface="Arial"/>
            </a:endParaRPr>
          </a:p>
          <a:p>
            <a:pPr marL="256356">
              <a:spcBef>
                <a:spcPts val="714"/>
              </a:spcBef>
              <a:tabLst>
                <a:tab pos="1440980" algn="l"/>
                <a:tab pos="2099015" algn="l"/>
                <a:tab pos="3152196" algn="l"/>
                <a:tab pos="3829007" algn="l"/>
              </a:tabLst>
            </a:pPr>
            <a:r>
              <a:rPr sz="1029" b="1" spc="-6" dirty="0">
                <a:solidFill>
                  <a:srgbClr val="FFFFFF"/>
                </a:solidFill>
                <a:latin typeface="Arial"/>
                <a:cs typeface="Arial"/>
              </a:rPr>
              <a:t>Adult	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12 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 20	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breaths	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 –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 90	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pulse</a:t>
            </a:r>
            <a:endParaRPr sz="1029">
              <a:latin typeface="Arial"/>
              <a:cs typeface="Arial"/>
            </a:endParaRPr>
          </a:p>
          <a:p>
            <a:pPr marL="261254">
              <a:spcBef>
                <a:spcPts val="958"/>
              </a:spcBef>
              <a:tabLst>
                <a:tab pos="1440980" algn="l"/>
                <a:tab pos="2099015" algn="l"/>
                <a:tab pos="3152196" algn="l"/>
                <a:tab pos="3834722" algn="l"/>
              </a:tabLst>
            </a:pPr>
            <a:r>
              <a:rPr sz="1029" b="1" spc="-6" dirty="0">
                <a:solidFill>
                  <a:srgbClr val="FFFFFF"/>
                </a:solidFill>
                <a:latin typeface="Arial"/>
                <a:cs typeface="Arial"/>
              </a:rPr>
              <a:t>Child	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20 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 40	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breaths	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90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 – </a:t>
            </a:r>
            <a:r>
              <a:rPr sz="1029" b="1" spc="-26" dirty="0">
                <a:solidFill>
                  <a:srgbClr val="231F20"/>
                </a:solidFill>
                <a:latin typeface="Arial"/>
                <a:cs typeface="Arial"/>
              </a:rPr>
              <a:t>110	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pulse</a:t>
            </a:r>
            <a:endParaRPr sz="1029">
              <a:latin typeface="Arial"/>
              <a:cs typeface="Arial"/>
            </a:endParaRPr>
          </a:p>
          <a:p>
            <a:pPr marL="261254">
              <a:spcBef>
                <a:spcPts val="951"/>
              </a:spcBef>
              <a:tabLst>
                <a:tab pos="1440980" algn="l"/>
                <a:tab pos="2099015" algn="l"/>
                <a:tab pos="3152196" algn="l"/>
              </a:tabLst>
            </a:pPr>
            <a:r>
              <a:rPr sz="1029" b="1" spc="-6" dirty="0">
                <a:solidFill>
                  <a:srgbClr val="FFFFFF"/>
                </a:solidFill>
                <a:latin typeface="Arial"/>
                <a:cs typeface="Arial"/>
              </a:rPr>
              <a:t>Baby	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30 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 60	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breaths	</a:t>
            </a:r>
            <a:r>
              <a:rPr sz="1029" b="1" spc="-26" dirty="0">
                <a:solidFill>
                  <a:srgbClr val="231F20"/>
                </a:solidFill>
                <a:latin typeface="Arial"/>
                <a:cs typeface="Arial"/>
              </a:rPr>
              <a:t>110 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140 </a:t>
            </a:r>
            <a:r>
              <a:rPr sz="1029" b="1" spc="19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pulse</a:t>
            </a:r>
            <a:endParaRPr sz="1029">
              <a:latin typeface="Arial"/>
              <a:cs typeface="Arial"/>
            </a:endParaRPr>
          </a:p>
          <a:p>
            <a:pPr>
              <a:lnSpc>
                <a:spcPts val="765"/>
              </a:lnSpc>
              <a:spcBef>
                <a:spcPts val="611"/>
              </a:spcBef>
            </a:pPr>
            <a:r>
              <a:rPr sz="900" spc="-6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900">
              <a:latin typeface="Arial"/>
              <a:cs typeface="Arial"/>
            </a:endParaRPr>
          </a:p>
          <a:p>
            <a:pPr>
              <a:lnSpc>
                <a:spcPts val="1228"/>
              </a:lnSpc>
              <a:tabLst>
                <a:tab pos="293911" algn="l"/>
              </a:tabLst>
            </a:pPr>
            <a:r>
              <a:rPr sz="1350" baseline="-63492" dirty="0">
                <a:solidFill>
                  <a:srgbClr val="FFFFFF"/>
                </a:solidFill>
                <a:latin typeface="Arial"/>
                <a:cs typeface="Arial"/>
              </a:rPr>
              <a:t>July	</a:t>
            </a:r>
            <a:r>
              <a:rPr sz="1286" b="1" spc="-6" dirty="0">
                <a:solidFill>
                  <a:srgbClr val="231F20"/>
                </a:solidFill>
                <a:latin typeface="Arial"/>
                <a:cs typeface="Arial"/>
              </a:rPr>
              <a:t>Age</a:t>
            </a:r>
            <a:r>
              <a:rPr sz="1286" b="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86" b="1" dirty="0">
                <a:solidFill>
                  <a:srgbClr val="231F20"/>
                </a:solidFill>
                <a:latin typeface="Arial"/>
                <a:cs typeface="Arial"/>
              </a:rPr>
              <a:t>Markers</a:t>
            </a:r>
            <a:endParaRPr sz="1286">
              <a:latin typeface="Arial"/>
              <a:cs typeface="Arial"/>
            </a:endParaRPr>
          </a:p>
          <a:p>
            <a:pPr>
              <a:lnSpc>
                <a:spcPts val="1214"/>
              </a:lnSpc>
              <a:spcBef>
                <a:spcPts val="720"/>
              </a:spcBef>
              <a:tabLst>
                <a:tab pos="1259735" algn="l"/>
                <a:tab pos="2424766" algn="l"/>
                <a:tab pos="3454271" algn="l"/>
              </a:tabLst>
            </a:pPr>
            <a:r>
              <a:rPr sz="1350" baseline="27777" dirty="0">
                <a:solidFill>
                  <a:srgbClr val="FFFFFF"/>
                </a:solidFill>
                <a:latin typeface="Arial"/>
                <a:cs typeface="Arial"/>
              </a:rPr>
              <a:t>-   </a:t>
            </a:r>
            <a:r>
              <a:rPr sz="1350" spc="114" baseline="277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29" b="1" spc="-6" dirty="0">
                <a:solidFill>
                  <a:srgbClr val="FFFFFF"/>
                </a:solidFill>
                <a:latin typeface="Arial"/>
                <a:cs typeface="Arial"/>
              </a:rPr>
              <a:t>AED	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1 year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and over	</a:t>
            </a:r>
            <a:r>
              <a:rPr sz="1029" b="1" spc="-6" dirty="0">
                <a:solidFill>
                  <a:srgbClr val="FFFFFF"/>
                </a:solidFill>
                <a:latin typeface="Arial"/>
                <a:cs typeface="Arial"/>
              </a:rPr>
              <a:t>BVM	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1 year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29" spc="-5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endParaRPr sz="1029">
              <a:latin typeface="Arial"/>
              <a:cs typeface="Arial"/>
            </a:endParaRPr>
          </a:p>
          <a:p>
            <a:pPr>
              <a:lnSpc>
                <a:spcPts val="1035"/>
              </a:lnSpc>
            </a:pPr>
            <a:r>
              <a:rPr sz="900" spc="-6" dirty="0">
                <a:solidFill>
                  <a:srgbClr val="FFFFFF"/>
                </a:solidFill>
                <a:latin typeface="Arial"/>
                <a:cs typeface="Arial"/>
              </a:rPr>
              <a:t>1.0</a:t>
            </a:r>
            <a:endParaRPr sz="900">
              <a:latin typeface="Arial"/>
              <a:cs typeface="Arial"/>
            </a:endParaRPr>
          </a:p>
          <a:p>
            <a:pPr marL="261254">
              <a:lnSpc>
                <a:spcPts val="1209"/>
              </a:lnSpc>
              <a:tabLst>
                <a:tab pos="1267899" algn="l"/>
                <a:tab pos="2420684" algn="l"/>
                <a:tab pos="3453454" algn="l"/>
              </a:tabLst>
            </a:pPr>
            <a:r>
              <a:rPr sz="1029" b="1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029" b="1" spc="-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29" b="1" spc="-6" dirty="0">
                <a:solidFill>
                  <a:srgbClr val="FFFFFF"/>
                </a:solidFill>
                <a:latin typeface="Arial"/>
                <a:cs typeface="Arial"/>
              </a:rPr>
              <a:t>Airway	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Base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size	</a:t>
            </a:r>
            <a:r>
              <a:rPr sz="1029" b="1" spc="-13" dirty="0">
                <a:solidFill>
                  <a:srgbClr val="FFFFFF"/>
                </a:solidFill>
                <a:latin typeface="Arial"/>
                <a:cs typeface="Arial"/>
              </a:rPr>
              <a:t>Tourniquet	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Base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29" spc="-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size</a:t>
            </a:r>
            <a:endParaRPr sz="1029">
              <a:latin typeface="Arial"/>
              <a:cs typeface="Arial"/>
            </a:endParaRPr>
          </a:p>
          <a:p>
            <a:pPr>
              <a:spcBef>
                <a:spcPts val="919"/>
              </a:spcBef>
              <a:tabLst>
                <a:tab pos="1255653" algn="l"/>
              </a:tabLst>
            </a:pPr>
            <a:r>
              <a:rPr sz="1350" baseline="-59523" dirty="0">
                <a:solidFill>
                  <a:srgbClr val="FFFFFF"/>
                </a:solidFill>
                <a:latin typeface="Arial"/>
                <a:cs typeface="Arial"/>
              </a:rPr>
              <a:t>VERSION   </a:t>
            </a:r>
            <a:r>
              <a:rPr sz="1350" spc="77" baseline="-595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29" b="1" dirty="0">
                <a:solidFill>
                  <a:srgbClr val="FFFFFF"/>
                </a:solidFill>
                <a:latin typeface="Arial"/>
                <a:cs typeface="Arial"/>
              </a:rPr>
              <a:t>Suction	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1 year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29" spc="-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endParaRPr sz="1029">
              <a:latin typeface="Arial"/>
              <a:cs typeface="Arial"/>
            </a:endParaRPr>
          </a:p>
          <a:p>
            <a:pPr marL="2234540">
              <a:spcBef>
                <a:spcPts val="1260"/>
              </a:spcBef>
            </a:pPr>
            <a:r>
              <a:rPr sz="964" spc="-13" dirty="0">
                <a:solidFill>
                  <a:srgbClr val="FFFFFF"/>
                </a:solidFill>
                <a:latin typeface="Arial Black"/>
                <a:cs typeface="Arial Black"/>
              </a:rPr>
              <a:t>CASUALTY </a:t>
            </a: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NORMAL</a:t>
            </a:r>
            <a:r>
              <a:rPr sz="964" spc="-77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64" spc="-13" dirty="0">
                <a:solidFill>
                  <a:srgbClr val="FFFFFF"/>
                </a:solidFill>
                <a:latin typeface="Arial Black"/>
                <a:cs typeface="Arial Black"/>
              </a:rPr>
              <a:t>PARAMETERS</a:t>
            </a:r>
            <a:endParaRPr sz="964"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51890" y="5998088"/>
            <a:ext cx="1102995" cy="246561"/>
          </a:xfrm>
          <a:custGeom>
            <a:avLst/>
            <a:gdLst/>
            <a:ahLst/>
            <a:cxnLst/>
            <a:rect l="l" t="t" r="r" b="b"/>
            <a:pathLst>
              <a:path w="857885" h="191770">
                <a:moveTo>
                  <a:pt x="0" y="191655"/>
                </a:moveTo>
                <a:lnTo>
                  <a:pt x="857656" y="191655"/>
                </a:lnTo>
                <a:lnTo>
                  <a:pt x="857656" y="0"/>
                </a:lnTo>
                <a:lnTo>
                  <a:pt x="0" y="0"/>
                </a:lnTo>
                <a:lnTo>
                  <a:pt x="0" y="191655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9" name="object 29"/>
          <p:cNvSpPr/>
          <p:nvPr/>
        </p:nvSpPr>
        <p:spPr>
          <a:xfrm>
            <a:off x="3940433" y="335585"/>
            <a:ext cx="4304557" cy="1812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0" name="object 30"/>
          <p:cNvSpPr/>
          <p:nvPr/>
        </p:nvSpPr>
        <p:spPr>
          <a:xfrm>
            <a:off x="3953005" y="2202659"/>
            <a:ext cx="4296862" cy="223701"/>
          </a:xfrm>
          <a:custGeom>
            <a:avLst/>
            <a:gdLst/>
            <a:ahLst/>
            <a:cxnLst/>
            <a:rect l="l" t="t" r="r" b="b"/>
            <a:pathLst>
              <a:path w="3342004" h="173989">
                <a:moveTo>
                  <a:pt x="0" y="173647"/>
                </a:moveTo>
                <a:lnTo>
                  <a:pt x="3341649" y="173647"/>
                </a:lnTo>
                <a:lnTo>
                  <a:pt x="3341649" y="0"/>
                </a:lnTo>
                <a:lnTo>
                  <a:pt x="0" y="0"/>
                </a:lnTo>
                <a:lnTo>
                  <a:pt x="0" y="173647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1" name="object 31"/>
          <p:cNvSpPr/>
          <p:nvPr/>
        </p:nvSpPr>
        <p:spPr>
          <a:xfrm>
            <a:off x="3953005" y="2966378"/>
            <a:ext cx="4296862" cy="223701"/>
          </a:xfrm>
          <a:custGeom>
            <a:avLst/>
            <a:gdLst/>
            <a:ahLst/>
            <a:cxnLst/>
            <a:rect l="l" t="t" r="r" b="b"/>
            <a:pathLst>
              <a:path w="3342004" h="173989">
                <a:moveTo>
                  <a:pt x="0" y="173647"/>
                </a:moveTo>
                <a:lnTo>
                  <a:pt x="3341649" y="173647"/>
                </a:lnTo>
                <a:lnTo>
                  <a:pt x="3341649" y="0"/>
                </a:lnTo>
                <a:lnTo>
                  <a:pt x="0" y="0"/>
                </a:lnTo>
                <a:lnTo>
                  <a:pt x="0" y="173647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2" name="object 32"/>
          <p:cNvSpPr/>
          <p:nvPr/>
        </p:nvSpPr>
        <p:spPr>
          <a:xfrm>
            <a:off x="3945511" y="4644237"/>
            <a:ext cx="4296862" cy="223701"/>
          </a:xfrm>
          <a:custGeom>
            <a:avLst/>
            <a:gdLst/>
            <a:ahLst/>
            <a:cxnLst/>
            <a:rect l="l" t="t" r="r" b="b"/>
            <a:pathLst>
              <a:path w="3342004" h="173989">
                <a:moveTo>
                  <a:pt x="0" y="173647"/>
                </a:moveTo>
                <a:lnTo>
                  <a:pt x="3341649" y="173647"/>
                </a:lnTo>
                <a:lnTo>
                  <a:pt x="3341649" y="0"/>
                </a:lnTo>
                <a:lnTo>
                  <a:pt x="0" y="0"/>
                </a:lnTo>
                <a:lnTo>
                  <a:pt x="0" y="173647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3" name="object 33"/>
          <p:cNvSpPr/>
          <p:nvPr/>
        </p:nvSpPr>
        <p:spPr>
          <a:xfrm>
            <a:off x="3961169" y="2468815"/>
            <a:ext cx="4272369" cy="454751"/>
          </a:xfrm>
          <a:custGeom>
            <a:avLst/>
            <a:gdLst/>
            <a:ahLst/>
            <a:cxnLst/>
            <a:rect l="l" t="t" r="r" b="b"/>
            <a:pathLst>
              <a:path w="3322954" h="353694">
                <a:moveTo>
                  <a:pt x="0" y="353644"/>
                </a:moveTo>
                <a:lnTo>
                  <a:pt x="3322599" y="353644"/>
                </a:lnTo>
                <a:lnTo>
                  <a:pt x="3322599" y="0"/>
                </a:lnTo>
                <a:lnTo>
                  <a:pt x="0" y="0"/>
                </a:lnTo>
                <a:lnTo>
                  <a:pt x="0" y="353644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4" name="object 34"/>
          <p:cNvSpPr/>
          <p:nvPr/>
        </p:nvSpPr>
        <p:spPr>
          <a:xfrm>
            <a:off x="3957758" y="3244096"/>
            <a:ext cx="4292780" cy="454751"/>
          </a:xfrm>
          <a:custGeom>
            <a:avLst/>
            <a:gdLst/>
            <a:ahLst/>
            <a:cxnLst/>
            <a:rect l="l" t="t" r="r" b="b"/>
            <a:pathLst>
              <a:path w="3338829" h="353694">
                <a:moveTo>
                  <a:pt x="0" y="353644"/>
                </a:moveTo>
                <a:lnTo>
                  <a:pt x="3338474" y="353644"/>
                </a:lnTo>
                <a:lnTo>
                  <a:pt x="3338474" y="0"/>
                </a:lnTo>
                <a:lnTo>
                  <a:pt x="0" y="0"/>
                </a:lnTo>
                <a:lnTo>
                  <a:pt x="0" y="353644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5" name="object 35"/>
          <p:cNvSpPr/>
          <p:nvPr/>
        </p:nvSpPr>
        <p:spPr>
          <a:xfrm>
            <a:off x="3948923" y="4910377"/>
            <a:ext cx="4292780" cy="1598567"/>
          </a:xfrm>
          <a:custGeom>
            <a:avLst/>
            <a:gdLst/>
            <a:ahLst/>
            <a:cxnLst/>
            <a:rect l="l" t="t" r="r" b="b"/>
            <a:pathLst>
              <a:path w="3338829" h="1243329">
                <a:moveTo>
                  <a:pt x="0" y="1242847"/>
                </a:moveTo>
                <a:lnTo>
                  <a:pt x="3338474" y="1242847"/>
                </a:lnTo>
                <a:lnTo>
                  <a:pt x="3338474" y="0"/>
                </a:lnTo>
                <a:lnTo>
                  <a:pt x="0" y="0"/>
                </a:lnTo>
                <a:lnTo>
                  <a:pt x="0" y="1242847"/>
                </a:lnTo>
                <a:close/>
              </a:path>
            </a:pathLst>
          </a:custGeom>
          <a:ln w="6349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6" name="object 36"/>
          <p:cNvSpPr/>
          <p:nvPr/>
        </p:nvSpPr>
        <p:spPr>
          <a:xfrm>
            <a:off x="3954360" y="3753237"/>
            <a:ext cx="4296862" cy="223701"/>
          </a:xfrm>
          <a:custGeom>
            <a:avLst/>
            <a:gdLst/>
            <a:ahLst/>
            <a:cxnLst/>
            <a:rect l="l" t="t" r="r" b="b"/>
            <a:pathLst>
              <a:path w="3342004" h="173989">
                <a:moveTo>
                  <a:pt x="0" y="173647"/>
                </a:moveTo>
                <a:lnTo>
                  <a:pt x="3341649" y="173647"/>
                </a:lnTo>
                <a:lnTo>
                  <a:pt x="3341649" y="0"/>
                </a:lnTo>
                <a:lnTo>
                  <a:pt x="0" y="0"/>
                </a:lnTo>
                <a:lnTo>
                  <a:pt x="0" y="173647"/>
                </a:lnTo>
                <a:close/>
              </a:path>
            </a:pathLst>
          </a:custGeom>
          <a:ln w="6350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7" name="object 37"/>
          <p:cNvSpPr txBox="1"/>
          <p:nvPr/>
        </p:nvSpPr>
        <p:spPr>
          <a:xfrm>
            <a:off x="3723783" y="47912"/>
            <a:ext cx="4568734" cy="6785630"/>
          </a:xfrm>
          <a:prstGeom prst="rect">
            <a:avLst/>
          </a:prstGeom>
        </p:spPr>
        <p:txBody>
          <a:bodyPr vert="horz" wrap="square" lIns="0" tIns="12246" rIns="0" bIns="0" rtlCol="0">
            <a:spAutoFit/>
          </a:bodyPr>
          <a:lstStyle/>
          <a:p>
            <a:pPr marL="170632">
              <a:spcBef>
                <a:spcPts val="96"/>
              </a:spcBef>
            </a:pPr>
            <a:r>
              <a:rPr sz="964" spc="-26" dirty="0">
                <a:solidFill>
                  <a:srgbClr val="FFFFFF"/>
                </a:solidFill>
                <a:latin typeface="Arial Black"/>
                <a:cs typeface="Arial Black"/>
              </a:rPr>
              <a:t>PAIN</a:t>
            </a:r>
            <a:r>
              <a:rPr sz="964" spc="-13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64" spc="-6" dirty="0">
                <a:solidFill>
                  <a:srgbClr val="FFFFFF"/>
                </a:solidFill>
                <a:latin typeface="Arial Black"/>
                <a:cs typeface="Arial Black"/>
              </a:rPr>
              <a:t>MANAGEMENT</a:t>
            </a:r>
            <a:endParaRPr sz="964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286" dirty="0">
              <a:latin typeface="Arial Black"/>
              <a:cs typeface="Arial Black"/>
            </a:endParaRPr>
          </a:p>
          <a:p>
            <a:pPr marL="251457">
              <a:tabLst>
                <a:tab pos="1076041" algn="l"/>
                <a:tab pos="2069623" algn="l"/>
                <a:tab pos="3437126" algn="l"/>
              </a:tabLst>
            </a:pP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No 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Pain	Mild Pain	Moderate Pain	Severe</a:t>
            </a:r>
            <a:r>
              <a:rPr sz="1029" b="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Pain</a:t>
            </a:r>
            <a:endParaRPr sz="1029" dirty="0">
              <a:latin typeface="Arial"/>
              <a:cs typeface="Arial"/>
            </a:endParaRPr>
          </a:p>
          <a:p>
            <a:pPr marL="440050">
              <a:spcBef>
                <a:spcPts val="444"/>
              </a:spcBef>
              <a:tabLst>
                <a:tab pos="1166663" algn="l"/>
                <a:tab pos="2319448" algn="l"/>
                <a:tab pos="3557140" algn="l"/>
              </a:tabLst>
            </a:pPr>
            <a:r>
              <a:rPr sz="1543" b="1" dirty="0">
                <a:solidFill>
                  <a:srgbClr val="231F20"/>
                </a:solidFill>
                <a:latin typeface="Arial"/>
                <a:cs typeface="Arial"/>
              </a:rPr>
              <a:t>0	1</a:t>
            </a:r>
            <a:r>
              <a:rPr sz="1543" b="1" spc="-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43" b="1" dirty="0">
                <a:solidFill>
                  <a:srgbClr val="231F20"/>
                </a:solidFill>
                <a:latin typeface="Arial"/>
                <a:cs typeface="Arial"/>
              </a:rPr>
              <a:t>- 3	4</a:t>
            </a:r>
            <a:r>
              <a:rPr sz="1543" b="1" spc="-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43" b="1" dirty="0">
                <a:solidFill>
                  <a:srgbClr val="231F20"/>
                </a:solidFill>
                <a:latin typeface="Arial"/>
                <a:cs typeface="Arial"/>
              </a:rPr>
              <a:t>- 6	7 -</a:t>
            </a:r>
            <a:r>
              <a:rPr sz="1543" b="1" spc="-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43" b="1" spc="-6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endParaRPr sz="1543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71" dirty="0">
              <a:latin typeface="Arial"/>
              <a:cs typeface="Arial"/>
            </a:endParaRPr>
          </a:p>
          <a:p>
            <a:pPr>
              <a:spcBef>
                <a:spcPts val="6"/>
              </a:spcBef>
            </a:pPr>
            <a:endParaRPr sz="1993" dirty="0">
              <a:latin typeface="Arial"/>
              <a:cs typeface="Arial"/>
            </a:endParaRPr>
          </a:p>
          <a:p>
            <a:pPr marL="444132">
              <a:lnSpc>
                <a:spcPts val="1800"/>
              </a:lnSpc>
              <a:spcBef>
                <a:spcPts val="6"/>
              </a:spcBef>
              <a:tabLst>
                <a:tab pos="1307903" algn="l"/>
                <a:tab pos="2171676" algn="l"/>
                <a:tab pos="2742353" algn="l"/>
                <a:tab pos="3363648" algn="l"/>
                <a:tab pos="3992291" algn="l"/>
              </a:tabLst>
            </a:pPr>
            <a:r>
              <a:rPr sz="1543" b="1" dirty="0">
                <a:solidFill>
                  <a:srgbClr val="231F20"/>
                </a:solidFill>
                <a:latin typeface="Arial"/>
                <a:cs typeface="Arial"/>
              </a:rPr>
              <a:t>0	</a:t>
            </a:r>
            <a:r>
              <a:rPr sz="2314" b="1" baseline="2314" dirty="0">
                <a:solidFill>
                  <a:srgbClr val="231F20"/>
                </a:solidFill>
                <a:latin typeface="Arial"/>
                <a:cs typeface="Arial"/>
              </a:rPr>
              <a:t>2	4	6	8	</a:t>
            </a:r>
            <a:r>
              <a:rPr sz="2314" b="1" spc="-9" baseline="2314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endParaRPr sz="2314" baseline="2314" dirty="0">
              <a:latin typeface="Arial"/>
              <a:cs typeface="Arial"/>
            </a:endParaRPr>
          </a:p>
          <a:p>
            <a:pPr marL="414741">
              <a:lnSpc>
                <a:spcPts val="1182"/>
              </a:lnSpc>
              <a:tabLst>
                <a:tab pos="1206668" algn="l"/>
                <a:tab pos="2070440" algn="l"/>
                <a:tab pos="2641117" algn="l"/>
                <a:tab pos="3262412" algn="l"/>
                <a:tab pos="3944939" algn="l"/>
              </a:tabLst>
            </a:pP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No	</a:t>
            </a:r>
            <a:r>
              <a:rPr sz="1543" spc="-9" baseline="3472" dirty="0">
                <a:solidFill>
                  <a:srgbClr val="231F20"/>
                </a:solidFill>
                <a:latin typeface="Arial"/>
                <a:cs typeface="Arial"/>
              </a:rPr>
              <a:t>Hurts	Hurts	Hurts	Hurts	Hurts</a:t>
            </a:r>
            <a:endParaRPr sz="1543" baseline="3472" dirty="0">
              <a:latin typeface="Arial"/>
              <a:cs typeface="Arial"/>
            </a:endParaRPr>
          </a:p>
          <a:p>
            <a:pPr marL="374737">
              <a:lnSpc>
                <a:spcPts val="1189"/>
              </a:lnSpc>
              <a:tabLst>
                <a:tab pos="1137272" algn="l"/>
                <a:tab pos="2088401" algn="l"/>
                <a:tab pos="2647648" algn="l"/>
                <a:tab pos="3233021" algn="l"/>
                <a:tab pos="3931876" algn="l"/>
              </a:tabLst>
            </a:pP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Hurt	</a:t>
            </a:r>
            <a:r>
              <a:rPr sz="1543" spc="-9" baseline="3472" dirty="0">
                <a:solidFill>
                  <a:srgbClr val="231F20"/>
                </a:solidFill>
                <a:latin typeface="Arial"/>
                <a:cs typeface="Arial"/>
              </a:rPr>
              <a:t>Little bit	Little	</a:t>
            </a:r>
            <a:r>
              <a:rPr sz="1543" baseline="3472" dirty="0">
                <a:solidFill>
                  <a:srgbClr val="231F20"/>
                </a:solidFill>
                <a:latin typeface="Arial"/>
                <a:cs typeface="Arial"/>
              </a:rPr>
              <a:t>Even	Whole	</a:t>
            </a:r>
            <a:r>
              <a:rPr sz="1543" spc="-19" baseline="3472" dirty="0">
                <a:solidFill>
                  <a:srgbClr val="231F20"/>
                </a:solidFill>
                <a:latin typeface="Arial"/>
                <a:cs typeface="Arial"/>
              </a:rPr>
              <a:t>Worst</a:t>
            </a:r>
            <a:endParaRPr sz="1543" baseline="3472" dirty="0">
              <a:latin typeface="Arial"/>
              <a:cs typeface="Arial"/>
            </a:endParaRPr>
          </a:p>
          <a:p>
            <a:pPr marL="2077788">
              <a:lnSpc>
                <a:spcPts val="1189"/>
              </a:lnSpc>
              <a:tabLst>
                <a:tab pos="2648464" algn="l"/>
                <a:tab pos="3327726" algn="l"/>
              </a:tabLst>
            </a:pP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More	More	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Lot</a:t>
            </a:r>
            <a:endParaRPr sz="1029" dirty="0">
              <a:latin typeface="Arial"/>
              <a:cs typeface="Arial"/>
            </a:endParaRPr>
          </a:p>
          <a:p>
            <a:pPr marL="302075">
              <a:spcBef>
                <a:spcPts val="842"/>
              </a:spcBef>
            </a:pPr>
            <a:r>
              <a:rPr sz="1286" b="1" dirty="0">
                <a:solidFill>
                  <a:srgbClr val="231F20"/>
                </a:solidFill>
                <a:latin typeface="Arial"/>
                <a:cs typeface="Arial"/>
              </a:rPr>
              <a:t>Step </a:t>
            </a:r>
            <a:r>
              <a:rPr sz="1286" b="1" spc="-6" dirty="0">
                <a:solidFill>
                  <a:srgbClr val="231F20"/>
                </a:solidFill>
                <a:latin typeface="Arial"/>
                <a:cs typeface="Arial"/>
              </a:rPr>
              <a:t>1; </a:t>
            </a:r>
            <a:r>
              <a:rPr sz="1286" b="1" dirty="0">
                <a:solidFill>
                  <a:srgbClr val="231F20"/>
                </a:solidFill>
                <a:latin typeface="Arial"/>
                <a:cs typeface="Arial"/>
              </a:rPr>
              <a:t>Positional Pain</a:t>
            </a:r>
            <a:r>
              <a:rPr sz="1286" b="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86" b="1" spc="-6" dirty="0">
                <a:solidFill>
                  <a:srgbClr val="231F20"/>
                </a:solidFill>
                <a:latin typeface="Arial"/>
                <a:cs typeface="Arial"/>
              </a:rPr>
              <a:t>Relief</a:t>
            </a:r>
            <a:endParaRPr sz="1286" dirty="0">
              <a:latin typeface="Arial"/>
              <a:cs typeface="Arial"/>
            </a:endParaRPr>
          </a:p>
          <a:p>
            <a:pPr marL="935617" marR="675179" indent="635174">
              <a:spcBef>
                <a:spcPts val="1009"/>
              </a:spcBef>
            </a:pPr>
            <a:r>
              <a:rPr sz="1029" spc="-13" dirty="0">
                <a:solidFill>
                  <a:srgbClr val="231F20"/>
                </a:solidFill>
                <a:latin typeface="Arial"/>
                <a:cs typeface="Arial"/>
              </a:rPr>
              <a:t>Consider,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where appropriate;  immobilisation, elevation,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cooling, casualty</a:t>
            </a:r>
            <a:r>
              <a:rPr sz="1029" spc="-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position</a:t>
            </a:r>
            <a:endParaRPr sz="1029" dirty="0">
              <a:latin typeface="Arial"/>
              <a:cs typeface="Arial"/>
            </a:endParaRPr>
          </a:p>
          <a:p>
            <a:pPr marL="302075">
              <a:spcBef>
                <a:spcPts val="996"/>
              </a:spcBef>
            </a:pPr>
            <a:r>
              <a:rPr sz="1286" b="1" dirty="0">
                <a:solidFill>
                  <a:srgbClr val="231F20"/>
                </a:solidFill>
                <a:latin typeface="Arial"/>
                <a:cs typeface="Arial"/>
              </a:rPr>
              <a:t>Step </a:t>
            </a:r>
            <a:r>
              <a:rPr sz="1286" b="1" spc="-6" dirty="0">
                <a:solidFill>
                  <a:srgbClr val="231F20"/>
                </a:solidFill>
                <a:latin typeface="Arial"/>
                <a:cs typeface="Arial"/>
              </a:rPr>
              <a:t>2; </a:t>
            </a:r>
            <a:r>
              <a:rPr sz="1286" b="1" spc="-13" dirty="0">
                <a:solidFill>
                  <a:srgbClr val="231F20"/>
                </a:solidFill>
                <a:latin typeface="Arial"/>
                <a:cs typeface="Arial"/>
              </a:rPr>
              <a:t>Casualty’s </a:t>
            </a:r>
            <a:r>
              <a:rPr sz="1286" b="1" dirty="0">
                <a:solidFill>
                  <a:srgbClr val="231F20"/>
                </a:solidFill>
                <a:latin typeface="Arial"/>
                <a:cs typeface="Arial"/>
              </a:rPr>
              <a:t>Own</a:t>
            </a:r>
            <a:r>
              <a:rPr sz="1286" b="1" spc="-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86" b="1" dirty="0">
                <a:solidFill>
                  <a:srgbClr val="231F20"/>
                </a:solidFill>
                <a:latin typeface="Arial"/>
                <a:cs typeface="Arial"/>
              </a:rPr>
              <a:t>Medication</a:t>
            </a:r>
            <a:endParaRPr sz="1286" dirty="0">
              <a:latin typeface="Arial"/>
              <a:cs typeface="Arial"/>
            </a:endParaRPr>
          </a:p>
          <a:p>
            <a:pPr marL="488219" marR="214718" algn="ctr">
              <a:spcBef>
                <a:spcPts val="1099"/>
              </a:spcBef>
            </a:pP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available and appropriate, encourage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casualty to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administer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their 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own pain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relief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within dosage</a:t>
            </a:r>
            <a:r>
              <a:rPr sz="1029" spc="-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limits</a:t>
            </a:r>
            <a:endParaRPr sz="1029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900" dirty="0">
              <a:latin typeface="Arial"/>
              <a:cs typeface="Arial"/>
            </a:endParaRPr>
          </a:p>
          <a:p>
            <a:pPr marL="303708"/>
            <a:r>
              <a:rPr sz="1286" b="1" dirty="0">
                <a:solidFill>
                  <a:srgbClr val="231F20"/>
                </a:solidFill>
                <a:latin typeface="Arial"/>
                <a:cs typeface="Arial"/>
              </a:rPr>
              <a:t>Step </a:t>
            </a:r>
            <a:r>
              <a:rPr sz="1286" b="1" spc="-6" dirty="0">
                <a:solidFill>
                  <a:srgbClr val="231F20"/>
                </a:solidFill>
                <a:latin typeface="Arial"/>
                <a:cs typeface="Arial"/>
              </a:rPr>
              <a:t>3; </a:t>
            </a:r>
            <a:r>
              <a:rPr sz="1286" b="1" dirty="0">
                <a:solidFill>
                  <a:srgbClr val="231F20"/>
                </a:solidFill>
                <a:latin typeface="Arial"/>
                <a:cs typeface="Arial"/>
              </a:rPr>
              <a:t>Paracetamol - Mild to </a:t>
            </a:r>
            <a:r>
              <a:rPr sz="1286" b="1" spc="-6" dirty="0">
                <a:solidFill>
                  <a:srgbClr val="231F20"/>
                </a:solidFill>
                <a:latin typeface="Arial"/>
                <a:cs typeface="Arial"/>
              </a:rPr>
              <a:t>moderate</a:t>
            </a:r>
            <a:r>
              <a:rPr sz="1286" b="1" spc="-3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86" b="1" dirty="0">
                <a:solidFill>
                  <a:srgbClr val="231F20"/>
                </a:solidFill>
                <a:latin typeface="Arial"/>
                <a:cs typeface="Arial"/>
              </a:rPr>
              <a:t>pain</a:t>
            </a:r>
            <a:endParaRPr sz="1286" dirty="0">
              <a:latin typeface="Arial"/>
              <a:cs typeface="Arial"/>
            </a:endParaRPr>
          </a:p>
          <a:p>
            <a:pPr marL="193491" algn="ctr">
              <a:spcBef>
                <a:spcPts val="874"/>
              </a:spcBef>
            </a:pP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Administer; (under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12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years)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oral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suspension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with dose as per</a:t>
            </a:r>
            <a:r>
              <a:rPr sz="1029" spc="-7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packet</a:t>
            </a:r>
            <a:endParaRPr sz="1029" dirty="0">
              <a:latin typeface="Arial"/>
              <a:cs typeface="Arial"/>
            </a:endParaRPr>
          </a:p>
          <a:p>
            <a:pPr marL="463726" marR="261254" indent="1633" algn="ctr"/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(12-15 years)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1x500mg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tablet 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(16 years+)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2x500mg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tablet 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as long as not allergic and no previous paracetamol in last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1029" spc="-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hours</a:t>
            </a:r>
            <a:endParaRPr sz="1029" dirty="0">
              <a:latin typeface="Arial"/>
              <a:cs typeface="Arial"/>
            </a:endParaRPr>
          </a:p>
          <a:p>
            <a:pPr marL="294727">
              <a:spcBef>
                <a:spcPts val="900"/>
              </a:spcBef>
            </a:pPr>
            <a:r>
              <a:rPr sz="1286" b="1" dirty="0">
                <a:solidFill>
                  <a:srgbClr val="231F20"/>
                </a:solidFill>
                <a:latin typeface="Arial"/>
                <a:cs typeface="Arial"/>
              </a:rPr>
              <a:t>Step </a:t>
            </a:r>
            <a:r>
              <a:rPr sz="1286" b="1" spc="-6" dirty="0">
                <a:solidFill>
                  <a:srgbClr val="231F20"/>
                </a:solidFill>
                <a:latin typeface="Arial"/>
                <a:cs typeface="Arial"/>
              </a:rPr>
              <a:t>4; </a:t>
            </a:r>
            <a:r>
              <a:rPr sz="1286" b="1" dirty="0">
                <a:solidFill>
                  <a:srgbClr val="231F20"/>
                </a:solidFill>
                <a:latin typeface="Arial"/>
                <a:cs typeface="Arial"/>
              </a:rPr>
              <a:t>Entonox - Moderate to </a:t>
            </a:r>
            <a:r>
              <a:rPr sz="1286" b="1" spc="-6" dirty="0">
                <a:solidFill>
                  <a:srgbClr val="231F20"/>
                </a:solidFill>
                <a:latin typeface="Arial"/>
                <a:cs typeface="Arial"/>
              </a:rPr>
              <a:t>severe</a:t>
            </a:r>
            <a:r>
              <a:rPr sz="1286" b="1" spc="-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86" b="1" dirty="0">
                <a:solidFill>
                  <a:srgbClr val="231F20"/>
                </a:solidFill>
                <a:latin typeface="Arial"/>
                <a:cs typeface="Arial"/>
              </a:rPr>
              <a:t>pain</a:t>
            </a:r>
            <a:endParaRPr sz="1286" dirty="0">
              <a:latin typeface="Arial"/>
              <a:cs typeface="Arial"/>
            </a:endParaRPr>
          </a:p>
          <a:p>
            <a:pPr marL="301259">
              <a:spcBef>
                <a:spcPts val="572"/>
              </a:spcBef>
            </a:pPr>
            <a:r>
              <a:rPr sz="1029" b="1" spc="-6" dirty="0">
                <a:solidFill>
                  <a:srgbClr val="54B948"/>
                </a:solidFill>
                <a:latin typeface="Arial"/>
                <a:cs typeface="Arial"/>
              </a:rPr>
              <a:t>USE </a:t>
            </a:r>
            <a:r>
              <a:rPr sz="1029" b="1" dirty="0">
                <a:solidFill>
                  <a:srgbClr val="54B948"/>
                </a:solidFill>
                <a:latin typeface="Arial"/>
                <a:cs typeface="Arial"/>
              </a:rPr>
              <a:t>for</a:t>
            </a:r>
            <a:r>
              <a:rPr sz="1029" b="1" spc="-6" dirty="0">
                <a:solidFill>
                  <a:srgbClr val="54B948"/>
                </a:solidFill>
                <a:latin typeface="Arial"/>
                <a:cs typeface="Arial"/>
              </a:rPr>
              <a:t> </a:t>
            </a:r>
            <a:r>
              <a:rPr sz="1029" b="1" dirty="0">
                <a:solidFill>
                  <a:srgbClr val="54B948"/>
                </a:solidFill>
                <a:latin typeface="Arial"/>
                <a:cs typeface="Arial"/>
              </a:rPr>
              <a:t>pain;</a:t>
            </a:r>
            <a:endParaRPr sz="1029" dirty="0">
              <a:latin typeface="Arial"/>
              <a:cs typeface="Arial"/>
            </a:endParaRPr>
          </a:p>
          <a:p>
            <a:pPr>
              <a:tabLst>
                <a:tab pos="301259" algn="l"/>
              </a:tabLst>
            </a:pPr>
            <a:r>
              <a:rPr sz="1350" spc="-9" baseline="-87301" dirty="0">
                <a:solidFill>
                  <a:srgbClr val="FFFFFF"/>
                </a:solidFill>
                <a:latin typeface="Arial"/>
                <a:cs typeface="Arial"/>
              </a:rPr>
              <a:t>2020	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• If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indicated in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check cards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and not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contra-indicated</a:t>
            </a:r>
            <a:r>
              <a:rPr sz="1029" spc="-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below</a:t>
            </a:r>
            <a:endParaRPr sz="1029" dirty="0">
              <a:latin typeface="Arial"/>
              <a:cs typeface="Arial"/>
            </a:endParaRPr>
          </a:p>
          <a:p>
            <a:pPr>
              <a:spcBef>
                <a:spcPts val="1234"/>
              </a:spcBef>
              <a:tabLst>
                <a:tab pos="301259" algn="l"/>
              </a:tabLst>
            </a:pPr>
            <a:r>
              <a:rPr sz="1350" baseline="-39682" dirty="0">
                <a:solidFill>
                  <a:srgbClr val="FFFFFF"/>
                </a:solidFill>
                <a:latin typeface="Arial"/>
                <a:cs typeface="Arial"/>
              </a:rPr>
              <a:t>Jan	</a:t>
            </a:r>
            <a:r>
              <a:rPr sz="1029" b="1" spc="-6" dirty="0">
                <a:solidFill>
                  <a:srgbClr val="ED1C24"/>
                </a:solidFill>
                <a:latin typeface="Arial"/>
                <a:cs typeface="Arial"/>
              </a:rPr>
              <a:t>DO NOT </a:t>
            </a:r>
            <a:r>
              <a:rPr sz="1029" b="1" dirty="0">
                <a:solidFill>
                  <a:srgbClr val="ED1C24"/>
                </a:solidFill>
                <a:latin typeface="Arial"/>
                <a:cs typeface="Arial"/>
              </a:rPr>
              <a:t>use</a:t>
            </a:r>
            <a:r>
              <a:rPr sz="1029" b="1" spc="-6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1029" b="1" dirty="0">
                <a:solidFill>
                  <a:srgbClr val="ED1C24"/>
                </a:solidFill>
                <a:latin typeface="Arial"/>
                <a:cs typeface="Arial"/>
              </a:rPr>
              <a:t>for;</a:t>
            </a:r>
            <a:endParaRPr sz="1029" dirty="0">
              <a:latin typeface="Arial"/>
              <a:cs typeface="Arial"/>
            </a:endParaRPr>
          </a:p>
          <a:p>
            <a:pPr>
              <a:tabLst>
                <a:tab pos="301259" algn="l"/>
              </a:tabLst>
            </a:pPr>
            <a:r>
              <a:rPr sz="1350" baseline="-11904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• Severe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head injuries with impaired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conscious</a:t>
            </a:r>
            <a:r>
              <a:rPr sz="1029" spc="-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level</a:t>
            </a:r>
            <a:endParaRPr sz="1029" dirty="0">
              <a:latin typeface="Arial"/>
              <a:cs typeface="Arial"/>
            </a:endParaRPr>
          </a:p>
          <a:p>
            <a:pPr>
              <a:tabLst>
                <a:tab pos="301259" algn="l"/>
              </a:tabLst>
            </a:pPr>
            <a:r>
              <a:rPr sz="1350" spc="-9" baseline="-103174" dirty="0">
                <a:solidFill>
                  <a:srgbClr val="FFFFFF"/>
                </a:solidFill>
                <a:latin typeface="Arial"/>
                <a:cs typeface="Arial"/>
              </a:rPr>
              <a:t>ersion	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• </a:t>
            </a:r>
            <a:r>
              <a:rPr sz="1029" spc="-13" dirty="0">
                <a:solidFill>
                  <a:srgbClr val="231F20"/>
                </a:solidFill>
                <a:latin typeface="Arial"/>
                <a:cs typeface="Arial"/>
              </a:rPr>
              <a:t>Violently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disturbed psychiatric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casualties</a:t>
            </a:r>
            <a:endParaRPr sz="1029" dirty="0">
              <a:latin typeface="Arial"/>
              <a:cs typeface="Arial"/>
            </a:endParaRPr>
          </a:p>
          <a:p>
            <a:pPr marL="301259"/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• </a:t>
            </a:r>
            <a:r>
              <a:rPr sz="1029" spc="-6" dirty="0">
                <a:solidFill>
                  <a:srgbClr val="ED1C24"/>
                </a:solidFill>
                <a:latin typeface="Arial"/>
                <a:cs typeface="Arial"/>
              </a:rPr>
              <a:t>Casualties who have been </a:t>
            </a:r>
            <a:r>
              <a:rPr sz="1029" dirty="0">
                <a:solidFill>
                  <a:srgbClr val="ED1C24"/>
                </a:solidFill>
                <a:latin typeface="Arial"/>
                <a:cs typeface="Arial"/>
              </a:rPr>
              <a:t>scuba </a:t>
            </a:r>
            <a:r>
              <a:rPr sz="1029" spc="-6" dirty="0">
                <a:solidFill>
                  <a:srgbClr val="ED1C24"/>
                </a:solidFill>
                <a:latin typeface="Arial"/>
                <a:cs typeface="Arial"/>
              </a:rPr>
              <a:t>diving in last 24</a:t>
            </a:r>
            <a:r>
              <a:rPr sz="1029" spc="-39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ED1C24"/>
                </a:solidFill>
                <a:latin typeface="Arial"/>
                <a:cs typeface="Arial"/>
              </a:rPr>
              <a:t>hours</a:t>
            </a:r>
            <a:endParaRPr sz="1029" dirty="0">
              <a:latin typeface="Arial"/>
              <a:cs typeface="Arial"/>
            </a:endParaRPr>
          </a:p>
          <a:p>
            <a:pPr>
              <a:tabLst>
                <a:tab pos="301259" algn="l"/>
              </a:tabLst>
            </a:pPr>
            <a:r>
              <a:rPr sz="1350" baseline="15873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•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Chest</a:t>
            </a:r>
            <a:r>
              <a:rPr sz="1029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injuries</a:t>
            </a:r>
            <a:endParaRPr sz="1029" dirty="0">
              <a:latin typeface="Arial"/>
              <a:cs typeface="Arial"/>
            </a:endParaRPr>
          </a:p>
          <a:p>
            <a:pPr>
              <a:tabLst>
                <a:tab pos="301259" algn="l"/>
              </a:tabLst>
            </a:pPr>
            <a:r>
              <a:rPr sz="1350" baseline="-63492" dirty="0">
                <a:solidFill>
                  <a:srgbClr val="FFFFFF"/>
                </a:solidFill>
                <a:latin typeface="Arial"/>
                <a:cs typeface="Arial"/>
              </a:rPr>
              <a:t>Abbs	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• Abdominal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pain where intestinal obstruction is</a:t>
            </a:r>
            <a:r>
              <a:rPr sz="1029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suspected</a:t>
            </a:r>
            <a:endParaRPr sz="1029" dirty="0">
              <a:latin typeface="Arial"/>
              <a:cs typeface="Arial"/>
            </a:endParaRPr>
          </a:p>
          <a:p>
            <a:pPr marL="301259">
              <a:lnSpc>
                <a:spcPts val="1117"/>
              </a:lnSpc>
            </a:pP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• Eye surgery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with injection of gas in last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1029" spc="-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weeks</a:t>
            </a:r>
            <a:endParaRPr sz="1029" dirty="0">
              <a:latin typeface="Arial"/>
              <a:cs typeface="Arial"/>
            </a:endParaRPr>
          </a:p>
          <a:p>
            <a:pPr>
              <a:lnSpc>
                <a:spcPts val="964"/>
              </a:lnSpc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endParaRPr sz="900" dirty="0">
              <a:latin typeface="Arial"/>
              <a:cs typeface="Arial"/>
            </a:endParaRPr>
          </a:p>
          <a:p>
            <a:pPr algn="r">
              <a:spcBef>
                <a:spcPts val="294"/>
              </a:spcBef>
            </a:pPr>
            <a:r>
              <a:rPr sz="964" spc="-26" dirty="0">
                <a:solidFill>
                  <a:srgbClr val="FFFFFF"/>
                </a:solidFill>
                <a:latin typeface="Arial Black"/>
                <a:cs typeface="Arial Black"/>
              </a:rPr>
              <a:t>PAIN</a:t>
            </a:r>
            <a:r>
              <a:rPr sz="964" spc="-8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64" spc="-6" dirty="0">
                <a:solidFill>
                  <a:srgbClr val="FFFFFF"/>
                </a:solidFill>
                <a:latin typeface="Arial Black"/>
                <a:cs typeface="Arial Black"/>
              </a:rPr>
              <a:t>MANAGEMENT</a:t>
            </a:r>
            <a:endParaRPr sz="964" dirty="0">
              <a:latin typeface="Arial Black"/>
              <a:cs typeface="Arial Black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59113" y="4019376"/>
            <a:ext cx="4292780" cy="576397"/>
          </a:xfrm>
          <a:custGeom>
            <a:avLst/>
            <a:gdLst/>
            <a:ahLst/>
            <a:cxnLst/>
            <a:rect l="l" t="t" r="r" b="b"/>
            <a:pathLst>
              <a:path w="3338829" h="448310">
                <a:moveTo>
                  <a:pt x="0" y="448144"/>
                </a:moveTo>
                <a:lnTo>
                  <a:pt x="3338474" y="448144"/>
                </a:lnTo>
                <a:lnTo>
                  <a:pt x="3338474" y="0"/>
                </a:lnTo>
                <a:lnTo>
                  <a:pt x="0" y="0"/>
                </a:lnTo>
                <a:lnTo>
                  <a:pt x="0" y="448144"/>
                </a:lnTo>
                <a:close/>
              </a:path>
            </a:pathLst>
          </a:custGeom>
          <a:ln w="6349">
            <a:solidFill>
              <a:srgbClr val="D68482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9" name="object 39"/>
          <p:cNvSpPr/>
          <p:nvPr/>
        </p:nvSpPr>
        <p:spPr>
          <a:xfrm>
            <a:off x="3663043" y="1"/>
            <a:ext cx="4865914" cy="6850652"/>
          </a:xfrm>
          <a:custGeom>
            <a:avLst/>
            <a:gdLst/>
            <a:ahLst/>
            <a:cxnLst/>
            <a:rect l="l" t="t" r="r" b="b"/>
            <a:pathLst>
              <a:path w="3780154" h="5328285">
                <a:moveTo>
                  <a:pt x="0" y="5328005"/>
                </a:moveTo>
                <a:lnTo>
                  <a:pt x="3780002" y="5328005"/>
                </a:lnTo>
                <a:lnTo>
                  <a:pt x="3780002" y="0"/>
                </a:lnTo>
                <a:lnTo>
                  <a:pt x="0" y="0"/>
                </a:lnTo>
                <a:lnTo>
                  <a:pt x="0" y="5328005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 sz="2314" dirty="0"/>
          </a:p>
        </p:txBody>
      </p:sp>
      <p:sp>
        <p:nvSpPr>
          <p:cNvPr id="41" name="object 41"/>
          <p:cNvSpPr/>
          <p:nvPr/>
        </p:nvSpPr>
        <p:spPr>
          <a:xfrm>
            <a:off x="3894468" y="277716"/>
            <a:ext cx="4397284" cy="6295481"/>
          </a:xfrm>
          <a:custGeom>
            <a:avLst/>
            <a:gdLst/>
            <a:ahLst/>
            <a:cxnLst/>
            <a:rect l="l" t="t" r="r" b="b"/>
            <a:pathLst>
              <a:path w="3420110" h="4896485">
                <a:moveTo>
                  <a:pt x="0" y="4896002"/>
                </a:moveTo>
                <a:lnTo>
                  <a:pt x="3419995" y="4896002"/>
                </a:lnTo>
                <a:lnTo>
                  <a:pt x="3419995" y="0"/>
                </a:lnTo>
                <a:lnTo>
                  <a:pt x="0" y="0"/>
                </a:lnTo>
                <a:lnTo>
                  <a:pt x="0" y="489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8943D45-2A87-4090-B807-F436C2CCE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547745"/>
            <a:ext cx="2595919" cy="1653061"/>
          </a:xfrm>
          <a:prstGeom prst="rect">
            <a:avLst/>
          </a:prstGeom>
        </p:spPr>
      </p:pic>
      <p:sp>
        <p:nvSpPr>
          <p:cNvPr id="53" name="object 82">
            <a:extLst>
              <a:ext uri="{FF2B5EF4-FFF2-40B4-BE49-F238E27FC236}">
                <a16:creationId xmlns:a16="http://schemas.microsoft.com/office/drawing/2014/main" id="{D254EE2A-3FDE-4145-BB97-3A92190BE450}"/>
              </a:ext>
            </a:extLst>
          </p:cNvPr>
          <p:cNvSpPr txBox="1"/>
          <p:nvPr/>
        </p:nvSpPr>
        <p:spPr>
          <a:xfrm>
            <a:off x="5102536" y="2875640"/>
            <a:ext cx="1585504" cy="164862"/>
          </a:xfrm>
          <a:prstGeom prst="rect">
            <a:avLst/>
          </a:prstGeom>
        </p:spPr>
        <p:txBody>
          <a:bodyPr vert="horz" wrap="square" lIns="0" tIns="16329" rIns="0" bIns="0" rtlCol="0" anchor="b">
            <a:spAutoFit/>
          </a:bodyPr>
          <a:lstStyle/>
          <a:p>
            <a:pPr marL="16328">
              <a:spcBef>
                <a:spcPts val="129"/>
              </a:spcBef>
            </a:pPr>
            <a:r>
              <a:rPr sz="964" spc="-26" dirty="0">
                <a:solidFill>
                  <a:srgbClr val="FFFFFF"/>
                </a:solidFill>
                <a:latin typeface="Arial Black"/>
                <a:cs typeface="Arial Black"/>
              </a:rPr>
              <a:t>PATIENT</a:t>
            </a:r>
            <a:r>
              <a:rPr sz="964" spc="-96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ASSESSMENT</a:t>
            </a:r>
            <a:endParaRPr sz="964" dirty="0">
              <a:latin typeface="Arial Black"/>
              <a:cs typeface="Arial Black"/>
            </a:endParaRPr>
          </a:p>
        </p:txBody>
      </p:sp>
      <p:sp>
        <p:nvSpPr>
          <p:cNvPr id="55" name="object 105">
            <a:extLst>
              <a:ext uri="{FF2B5EF4-FFF2-40B4-BE49-F238E27FC236}">
                <a16:creationId xmlns:a16="http://schemas.microsoft.com/office/drawing/2014/main" id="{A085AD7E-9B6B-46EF-865B-87A3CA61828A}"/>
              </a:ext>
            </a:extLst>
          </p:cNvPr>
          <p:cNvSpPr/>
          <p:nvPr/>
        </p:nvSpPr>
        <p:spPr>
          <a:xfrm>
            <a:off x="4716602" y="3401641"/>
            <a:ext cx="2933959" cy="370659"/>
          </a:xfrm>
          <a:custGeom>
            <a:avLst/>
            <a:gdLst/>
            <a:ahLst/>
            <a:cxnLst/>
            <a:rect l="l" t="t" r="r" b="b"/>
            <a:pathLst>
              <a:path w="1530350" h="288289">
                <a:moveTo>
                  <a:pt x="1481188" y="0"/>
                </a:moveTo>
                <a:lnTo>
                  <a:pt x="48806" y="0"/>
                </a:lnTo>
                <a:lnTo>
                  <a:pt x="29805" y="3836"/>
                </a:lnTo>
                <a:lnTo>
                  <a:pt x="14292" y="14297"/>
                </a:lnTo>
                <a:lnTo>
                  <a:pt x="3834" y="29810"/>
                </a:lnTo>
                <a:lnTo>
                  <a:pt x="0" y="48806"/>
                </a:lnTo>
                <a:lnTo>
                  <a:pt x="0" y="239191"/>
                </a:lnTo>
                <a:lnTo>
                  <a:pt x="3834" y="258187"/>
                </a:lnTo>
                <a:lnTo>
                  <a:pt x="14292" y="273700"/>
                </a:lnTo>
                <a:lnTo>
                  <a:pt x="29805" y="284161"/>
                </a:lnTo>
                <a:lnTo>
                  <a:pt x="48806" y="287997"/>
                </a:lnTo>
                <a:lnTo>
                  <a:pt x="1481188" y="287997"/>
                </a:lnTo>
                <a:lnTo>
                  <a:pt x="1500183" y="284161"/>
                </a:lnTo>
                <a:lnTo>
                  <a:pt x="1515697" y="273700"/>
                </a:lnTo>
                <a:lnTo>
                  <a:pt x="1526158" y="258187"/>
                </a:lnTo>
                <a:lnTo>
                  <a:pt x="1529994" y="239191"/>
                </a:lnTo>
                <a:lnTo>
                  <a:pt x="1529994" y="48806"/>
                </a:lnTo>
                <a:lnTo>
                  <a:pt x="1526158" y="29810"/>
                </a:lnTo>
                <a:lnTo>
                  <a:pt x="1515697" y="14297"/>
                </a:lnTo>
                <a:lnTo>
                  <a:pt x="1500183" y="3836"/>
                </a:lnTo>
                <a:lnTo>
                  <a:pt x="148118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029" b="1" dirty="0">
                <a:solidFill>
                  <a:schemeClr val="bg1"/>
                </a:solidFill>
                <a:latin typeface="Arial Black" panose="020B0A04020102020204" pitchFamily="34" charset="0"/>
              </a:rPr>
              <a:t> EMERGENCY EVENTS</a:t>
            </a:r>
            <a:endParaRPr sz="1029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object 82">
            <a:extLst>
              <a:ext uri="{FF2B5EF4-FFF2-40B4-BE49-F238E27FC236}">
                <a16:creationId xmlns:a16="http://schemas.microsoft.com/office/drawing/2014/main" id="{B8A472CB-0293-4CBA-B910-BB02E94406ED}"/>
              </a:ext>
            </a:extLst>
          </p:cNvPr>
          <p:cNvSpPr txBox="1"/>
          <p:nvPr/>
        </p:nvSpPr>
        <p:spPr>
          <a:xfrm>
            <a:off x="5094372" y="4006667"/>
            <a:ext cx="1967593" cy="164862"/>
          </a:xfrm>
          <a:prstGeom prst="rect">
            <a:avLst/>
          </a:prstGeom>
        </p:spPr>
        <p:txBody>
          <a:bodyPr vert="horz" wrap="square" lIns="0" tIns="16329" rIns="0" bIns="0" rtlCol="0" anchor="ctr">
            <a:spAutoFit/>
          </a:bodyPr>
          <a:lstStyle/>
          <a:p>
            <a:pPr marL="16328">
              <a:spcBef>
                <a:spcPts val="129"/>
              </a:spcBef>
            </a:pPr>
            <a:r>
              <a:rPr lang="en-US" sz="964" spc="-26" dirty="0">
                <a:solidFill>
                  <a:srgbClr val="FFFFFF"/>
                </a:solidFill>
                <a:latin typeface="Arial Black"/>
                <a:cs typeface="Arial Black"/>
              </a:rPr>
              <a:t>TRAUMA</a:t>
            </a:r>
            <a:endParaRPr sz="964" dirty="0">
              <a:latin typeface="Arial Black"/>
              <a:cs typeface="Arial Black"/>
            </a:endParaRPr>
          </a:p>
        </p:txBody>
      </p:sp>
      <p:sp>
        <p:nvSpPr>
          <p:cNvPr id="59" name="object 105">
            <a:extLst>
              <a:ext uri="{FF2B5EF4-FFF2-40B4-BE49-F238E27FC236}">
                <a16:creationId xmlns:a16="http://schemas.microsoft.com/office/drawing/2014/main" id="{7AA0F388-8815-435F-8D09-2DA62B57D3E3}"/>
              </a:ext>
            </a:extLst>
          </p:cNvPr>
          <p:cNvSpPr/>
          <p:nvPr/>
        </p:nvSpPr>
        <p:spPr>
          <a:xfrm>
            <a:off x="4716602" y="3920651"/>
            <a:ext cx="2933959" cy="370659"/>
          </a:xfrm>
          <a:custGeom>
            <a:avLst/>
            <a:gdLst/>
            <a:ahLst/>
            <a:cxnLst/>
            <a:rect l="l" t="t" r="r" b="b"/>
            <a:pathLst>
              <a:path w="1530350" h="288289">
                <a:moveTo>
                  <a:pt x="1481188" y="0"/>
                </a:moveTo>
                <a:lnTo>
                  <a:pt x="48806" y="0"/>
                </a:lnTo>
                <a:lnTo>
                  <a:pt x="29805" y="3836"/>
                </a:lnTo>
                <a:lnTo>
                  <a:pt x="14292" y="14297"/>
                </a:lnTo>
                <a:lnTo>
                  <a:pt x="3834" y="29810"/>
                </a:lnTo>
                <a:lnTo>
                  <a:pt x="0" y="48806"/>
                </a:lnTo>
                <a:lnTo>
                  <a:pt x="0" y="239191"/>
                </a:lnTo>
                <a:lnTo>
                  <a:pt x="3834" y="258187"/>
                </a:lnTo>
                <a:lnTo>
                  <a:pt x="14292" y="273700"/>
                </a:lnTo>
                <a:lnTo>
                  <a:pt x="29805" y="284161"/>
                </a:lnTo>
                <a:lnTo>
                  <a:pt x="48806" y="287997"/>
                </a:lnTo>
                <a:lnTo>
                  <a:pt x="1481188" y="287997"/>
                </a:lnTo>
                <a:lnTo>
                  <a:pt x="1500183" y="284161"/>
                </a:lnTo>
                <a:lnTo>
                  <a:pt x="1515697" y="273700"/>
                </a:lnTo>
                <a:lnTo>
                  <a:pt x="1526158" y="258187"/>
                </a:lnTo>
                <a:lnTo>
                  <a:pt x="1529994" y="239191"/>
                </a:lnTo>
                <a:lnTo>
                  <a:pt x="1529994" y="48806"/>
                </a:lnTo>
                <a:lnTo>
                  <a:pt x="1526158" y="29810"/>
                </a:lnTo>
                <a:lnTo>
                  <a:pt x="1515697" y="14297"/>
                </a:lnTo>
                <a:lnTo>
                  <a:pt x="1500183" y="3836"/>
                </a:lnTo>
                <a:lnTo>
                  <a:pt x="1481188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029" b="1" dirty="0">
                <a:solidFill>
                  <a:schemeClr val="bg1"/>
                </a:solidFill>
                <a:latin typeface="Arial Black" panose="020B0A04020102020204" pitchFamily="34" charset="0"/>
              </a:rPr>
              <a:t> URGENT AND NON URGENT EVENTS</a:t>
            </a:r>
            <a:endParaRPr sz="1029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object 82">
            <a:extLst>
              <a:ext uri="{FF2B5EF4-FFF2-40B4-BE49-F238E27FC236}">
                <a16:creationId xmlns:a16="http://schemas.microsoft.com/office/drawing/2014/main" id="{F7D64564-8D87-41E3-8DAA-5C2822C38DF0}"/>
              </a:ext>
            </a:extLst>
          </p:cNvPr>
          <p:cNvSpPr txBox="1"/>
          <p:nvPr/>
        </p:nvSpPr>
        <p:spPr>
          <a:xfrm>
            <a:off x="5094372" y="4578050"/>
            <a:ext cx="1967593" cy="164862"/>
          </a:xfrm>
          <a:prstGeom prst="rect">
            <a:avLst/>
          </a:prstGeom>
        </p:spPr>
        <p:txBody>
          <a:bodyPr vert="horz" wrap="square" lIns="0" tIns="16329" rIns="0" bIns="0" rtlCol="0" anchor="ctr">
            <a:spAutoFit/>
          </a:bodyPr>
          <a:lstStyle/>
          <a:p>
            <a:pPr marL="16328">
              <a:spcBef>
                <a:spcPts val="129"/>
              </a:spcBef>
            </a:pPr>
            <a:r>
              <a:rPr lang="en-US" sz="964" spc="-26" dirty="0">
                <a:solidFill>
                  <a:srgbClr val="FFFFFF"/>
                </a:solidFill>
                <a:latin typeface="Arial Black"/>
                <a:cs typeface="Arial Black"/>
              </a:rPr>
              <a:t>MEDICAL CONDITIONS</a:t>
            </a:r>
            <a:endParaRPr sz="964" dirty="0">
              <a:latin typeface="Arial Black"/>
              <a:cs typeface="Arial Black"/>
            </a:endParaRPr>
          </a:p>
        </p:txBody>
      </p:sp>
      <p:sp>
        <p:nvSpPr>
          <p:cNvPr id="62" name="object 82">
            <a:extLst>
              <a:ext uri="{FF2B5EF4-FFF2-40B4-BE49-F238E27FC236}">
                <a16:creationId xmlns:a16="http://schemas.microsoft.com/office/drawing/2014/main" id="{8D9A94BE-A362-4639-B3C2-7ECC4698F9BB}"/>
              </a:ext>
            </a:extLst>
          </p:cNvPr>
          <p:cNvSpPr txBox="1"/>
          <p:nvPr/>
        </p:nvSpPr>
        <p:spPr>
          <a:xfrm>
            <a:off x="5094372" y="5164351"/>
            <a:ext cx="1967593" cy="164862"/>
          </a:xfrm>
          <a:prstGeom prst="rect">
            <a:avLst/>
          </a:prstGeom>
        </p:spPr>
        <p:txBody>
          <a:bodyPr vert="horz" wrap="square" lIns="0" tIns="16329" rIns="0" bIns="0" rtlCol="0" anchor="ctr">
            <a:spAutoFit/>
          </a:bodyPr>
          <a:lstStyle/>
          <a:p>
            <a:pPr marL="16328">
              <a:spcBef>
                <a:spcPts val="129"/>
              </a:spcBef>
            </a:pPr>
            <a:r>
              <a:rPr lang="en-US" sz="964" spc="-26" dirty="0">
                <a:solidFill>
                  <a:srgbClr val="FFFFFF"/>
                </a:solidFill>
                <a:latin typeface="Arial Black"/>
                <a:cs typeface="Arial Black"/>
              </a:rPr>
              <a:t>IMMERSION / HEAT RELATED</a:t>
            </a:r>
            <a:endParaRPr sz="964" dirty="0">
              <a:latin typeface="Arial Black"/>
              <a:cs typeface="Arial Black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082177-1216-4515-9B48-41F669191E65}"/>
              </a:ext>
            </a:extLst>
          </p:cNvPr>
          <p:cNvSpPr txBox="1"/>
          <p:nvPr/>
        </p:nvSpPr>
        <p:spPr>
          <a:xfrm>
            <a:off x="3901612" y="2468990"/>
            <a:ext cx="4384877" cy="8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14" b="1" dirty="0"/>
              <a:t>CASUALTY CARE CHECK CARDS</a:t>
            </a:r>
          </a:p>
        </p:txBody>
      </p:sp>
    </p:spTree>
    <p:extLst>
      <p:ext uri="{BB962C8B-B14F-4D97-AF65-F5344CB8AC3E}">
        <p14:creationId xmlns:p14="http://schemas.microsoft.com/office/powerpoint/2010/main" val="8818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7059" y="586846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5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50"/>
                </a:lnTo>
                <a:lnTo>
                  <a:pt x="569623" y="122009"/>
                </a:lnTo>
                <a:lnTo>
                  <a:pt x="572452" y="108000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7059" y="803399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5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48"/>
                </a:lnTo>
                <a:lnTo>
                  <a:pt x="569623" y="122004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27059" y="1019951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4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48"/>
                </a:lnTo>
                <a:lnTo>
                  <a:pt x="569623" y="122004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27059" y="3673116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4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48"/>
                </a:lnTo>
                <a:lnTo>
                  <a:pt x="569623" y="122004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09067" y="586846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5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50"/>
                </a:lnTo>
                <a:lnTo>
                  <a:pt x="2752093" y="122009"/>
                </a:lnTo>
                <a:lnTo>
                  <a:pt x="2754922" y="108000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9067" y="803399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5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48"/>
                </a:lnTo>
                <a:lnTo>
                  <a:pt x="2752093" y="122004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09067" y="1019953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4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48"/>
                </a:lnTo>
                <a:lnTo>
                  <a:pt x="2752093" y="122004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9067" y="3889663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4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48"/>
                </a:lnTo>
                <a:lnTo>
                  <a:pt x="2752093" y="122004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059" y="4106214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5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50"/>
                </a:lnTo>
                <a:lnTo>
                  <a:pt x="569623" y="122009"/>
                </a:lnTo>
                <a:lnTo>
                  <a:pt x="572452" y="108000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09067" y="4106214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5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50"/>
                </a:lnTo>
                <a:lnTo>
                  <a:pt x="2752093" y="122009"/>
                </a:lnTo>
                <a:lnTo>
                  <a:pt x="2754922" y="108000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7059" y="4322764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5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50"/>
                </a:lnTo>
                <a:lnTo>
                  <a:pt x="569623" y="122009"/>
                </a:lnTo>
                <a:lnTo>
                  <a:pt x="572452" y="108000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09067" y="4322764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5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50"/>
                </a:lnTo>
                <a:lnTo>
                  <a:pt x="2752093" y="122009"/>
                </a:lnTo>
                <a:lnTo>
                  <a:pt x="2754922" y="108000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27059" y="4539317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5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50"/>
                </a:lnTo>
                <a:lnTo>
                  <a:pt x="569623" y="122009"/>
                </a:lnTo>
                <a:lnTo>
                  <a:pt x="572452" y="108000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09067" y="4539317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5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50"/>
                </a:lnTo>
                <a:lnTo>
                  <a:pt x="2752093" y="122009"/>
                </a:lnTo>
                <a:lnTo>
                  <a:pt x="2754922" y="108000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27059" y="4755870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5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48"/>
                </a:lnTo>
                <a:lnTo>
                  <a:pt x="569623" y="122004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09067" y="4755870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5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48"/>
                </a:lnTo>
                <a:lnTo>
                  <a:pt x="2752093" y="122004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09067" y="3673116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4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48"/>
                </a:lnTo>
                <a:lnTo>
                  <a:pt x="2752093" y="122004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27059" y="1692754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4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75"/>
                </a:lnTo>
                <a:lnTo>
                  <a:pt x="2828" y="121991"/>
                </a:lnTo>
                <a:lnTo>
                  <a:pt x="10544" y="133435"/>
                </a:lnTo>
                <a:lnTo>
                  <a:pt x="21988" y="141150"/>
                </a:lnTo>
                <a:lnTo>
                  <a:pt x="36004" y="143979"/>
                </a:lnTo>
                <a:lnTo>
                  <a:pt x="536460" y="143979"/>
                </a:lnTo>
                <a:lnTo>
                  <a:pt x="550469" y="141150"/>
                </a:lnTo>
                <a:lnTo>
                  <a:pt x="561909" y="133435"/>
                </a:lnTo>
                <a:lnTo>
                  <a:pt x="569623" y="121991"/>
                </a:lnTo>
                <a:lnTo>
                  <a:pt x="572452" y="107975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09067" y="1692754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4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75"/>
                </a:lnTo>
                <a:lnTo>
                  <a:pt x="2828" y="121991"/>
                </a:lnTo>
                <a:lnTo>
                  <a:pt x="10544" y="133435"/>
                </a:lnTo>
                <a:lnTo>
                  <a:pt x="21988" y="141150"/>
                </a:lnTo>
                <a:lnTo>
                  <a:pt x="36004" y="143979"/>
                </a:lnTo>
                <a:lnTo>
                  <a:pt x="2718930" y="143979"/>
                </a:lnTo>
                <a:lnTo>
                  <a:pt x="2732938" y="141150"/>
                </a:lnTo>
                <a:lnTo>
                  <a:pt x="2744379" y="133435"/>
                </a:lnTo>
                <a:lnTo>
                  <a:pt x="2752093" y="121991"/>
                </a:lnTo>
                <a:lnTo>
                  <a:pt x="2754922" y="107975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27059" y="2342403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4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1"/>
                </a:lnTo>
                <a:lnTo>
                  <a:pt x="561909" y="133443"/>
                </a:lnTo>
                <a:lnTo>
                  <a:pt x="569623" y="121998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09067" y="2342403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4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1"/>
                </a:lnTo>
                <a:lnTo>
                  <a:pt x="2744379" y="133443"/>
                </a:lnTo>
                <a:lnTo>
                  <a:pt x="2752093" y="121998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27059" y="2555646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4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48"/>
                </a:lnTo>
                <a:lnTo>
                  <a:pt x="569623" y="122004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09067" y="2555647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4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48"/>
                </a:lnTo>
                <a:lnTo>
                  <a:pt x="2752093" y="122004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27059" y="3205296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4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50"/>
                </a:lnTo>
                <a:lnTo>
                  <a:pt x="569623" y="122009"/>
                </a:lnTo>
                <a:lnTo>
                  <a:pt x="572452" y="108000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09067" y="3205296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4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50"/>
                </a:lnTo>
                <a:lnTo>
                  <a:pt x="2752093" y="122009"/>
                </a:lnTo>
                <a:lnTo>
                  <a:pt x="2754922" y="108000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27059" y="6084928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5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50"/>
                </a:lnTo>
                <a:lnTo>
                  <a:pt x="569623" y="122009"/>
                </a:lnTo>
                <a:lnTo>
                  <a:pt x="572452" y="108000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007DC3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09067" y="6084928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5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50"/>
                </a:lnTo>
                <a:lnTo>
                  <a:pt x="2752093" y="122009"/>
                </a:lnTo>
                <a:lnTo>
                  <a:pt x="2754922" y="108000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27059" y="6301477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5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11"/>
                </a:lnTo>
                <a:lnTo>
                  <a:pt x="10544" y="133456"/>
                </a:lnTo>
                <a:lnTo>
                  <a:pt x="21988" y="141174"/>
                </a:lnTo>
                <a:lnTo>
                  <a:pt x="36004" y="144005"/>
                </a:lnTo>
                <a:lnTo>
                  <a:pt x="536460" y="144005"/>
                </a:lnTo>
                <a:lnTo>
                  <a:pt x="550469" y="141174"/>
                </a:lnTo>
                <a:lnTo>
                  <a:pt x="561909" y="133456"/>
                </a:lnTo>
                <a:lnTo>
                  <a:pt x="569623" y="122011"/>
                </a:lnTo>
                <a:lnTo>
                  <a:pt x="572452" y="108000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007DC3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09067" y="6301477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5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11"/>
                </a:lnTo>
                <a:lnTo>
                  <a:pt x="10544" y="133456"/>
                </a:lnTo>
                <a:lnTo>
                  <a:pt x="21988" y="141174"/>
                </a:lnTo>
                <a:lnTo>
                  <a:pt x="36004" y="144005"/>
                </a:lnTo>
                <a:lnTo>
                  <a:pt x="2718930" y="144005"/>
                </a:lnTo>
                <a:lnTo>
                  <a:pt x="2732938" y="141174"/>
                </a:lnTo>
                <a:lnTo>
                  <a:pt x="2744379" y="133456"/>
                </a:lnTo>
                <a:lnTo>
                  <a:pt x="2752093" y="122011"/>
                </a:lnTo>
                <a:lnTo>
                  <a:pt x="2754922" y="108000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7059" y="5868380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5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48"/>
                </a:lnTo>
                <a:lnTo>
                  <a:pt x="569623" y="122004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007DC3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09067" y="5868380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5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48"/>
                </a:lnTo>
                <a:lnTo>
                  <a:pt x="2752093" y="122004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99868" y="1236506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4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1"/>
                </a:lnTo>
                <a:lnTo>
                  <a:pt x="2744379" y="133443"/>
                </a:lnTo>
                <a:lnTo>
                  <a:pt x="2752093" y="121998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27059" y="1236506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4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1"/>
                </a:lnTo>
                <a:lnTo>
                  <a:pt x="561909" y="133443"/>
                </a:lnTo>
                <a:lnTo>
                  <a:pt x="569623" y="121998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27059" y="4972422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5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1"/>
                </a:lnTo>
                <a:lnTo>
                  <a:pt x="561909" y="133443"/>
                </a:lnTo>
                <a:lnTo>
                  <a:pt x="569623" y="121998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09067" y="4972422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5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1"/>
                </a:lnTo>
                <a:lnTo>
                  <a:pt x="2744379" y="133443"/>
                </a:lnTo>
                <a:lnTo>
                  <a:pt x="2752093" y="121998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27060" y="358721"/>
            <a:ext cx="4324622" cy="185329"/>
          </a:xfrm>
          <a:custGeom>
            <a:avLst/>
            <a:gdLst/>
            <a:ahLst/>
            <a:cxnLst/>
            <a:rect l="l" t="t" r="r" b="b"/>
            <a:pathLst>
              <a:path w="3363595" h="144145">
                <a:moveTo>
                  <a:pt x="3327158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11"/>
                </a:lnTo>
                <a:lnTo>
                  <a:pt x="10544" y="133456"/>
                </a:lnTo>
                <a:lnTo>
                  <a:pt x="21988" y="141174"/>
                </a:lnTo>
                <a:lnTo>
                  <a:pt x="36004" y="144005"/>
                </a:lnTo>
                <a:lnTo>
                  <a:pt x="3327158" y="144005"/>
                </a:lnTo>
                <a:lnTo>
                  <a:pt x="3341167" y="141174"/>
                </a:lnTo>
                <a:lnTo>
                  <a:pt x="3352607" y="133456"/>
                </a:lnTo>
                <a:lnTo>
                  <a:pt x="3360321" y="122011"/>
                </a:lnTo>
                <a:lnTo>
                  <a:pt x="3363150" y="108000"/>
                </a:lnTo>
                <a:lnTo>
                  <a:pt x="3363150" y="36004"/>
                </a:lnTo>
                <a:lnTo>
                  <a:pt x="3360321" y="21988"/>
                </a:lnTo>
                <a:lnTo>
                  <a:pt x="3352607" y="10544"/>
                </a:lnTo>
                <a:lnTo>
                  <a:pt x="3341167" y="2828"/>
                </a:lnTo>
                <a:lnTo>
                  <a:pt x="332715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27060" y="3433416"/>
            <a:ext cx="4324622" cy="185329"/>
          </a:xfrm>
          <a:custGeom>
            <a:avLst/>
            <a:gdLst/>
            <a:ahLst/>
            <a:cxnLst/>
            <a:rect l="l" t="t" r="r" b="b"/>
            <a:pathLst>
              <a:path w="3363595" h="144144">
                <a:moveTo>
                  <a:pt x="3327158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11"/>
                </a:lnTo>
                <a:lnTo>
                  <a:pt x="10544" y="133456"/>
                </a:lnTo>
                <a:lnTo>
                  <a:pt x="21988" y="141174"/>
                </a:lnTo>
                <a:lnTo>
                  <a:pt x="36004" y="144005"/>
                </a:lnTo>
                <a:lnTo>
                  <a:pt x="3327158" y="144005"/>
                </a:lnTo>
                <a:lnTo>
                  <a:pt x="3341167" y="141174"/>
                </a:lnTo>
                <a:lnTo>
                  <a:pt x="3352607" y="133456"/>
                </a:lnTo>
                <a:lnTo>
                  <a:pt x="3360321" y="122011"/>
                </a:lnTo>
                <a:lnTo>
                  <a:pt x="3363150" y="108000"/>
                </a:lnTo>
                <a:lnTo>
                  <a:pt x="3363150" y="36004"/>
                </a:lnTo>
                <a:lnTo>
                  <a:pt x="3360321" y="21988"/>
                </a:lnTo>
                <a:lnTo>
                  <a:pt x="3352607" y="10544"/>
                </a:lnTo>
                <a:lnTo>
                  <a:pt x="3341167" y="2828"/>
                </a:lnTo>
                <a:lnTo>
                  <a:pt x="3327158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927060" y="1464620"/>
            <a:ext cx="4324622" cy="185329"/>
          </a:xfrm>
          <a:custGeom>
            <a:avLst/>
            <a:gdLst/>
            <a:ahLst/>
            <a:cxnLst/>
            <a:rect l="l" t="t" r="r" b="b"/>
            <a:pathLst>
              <a:path w="3363595" h="144144">
                <a:moveTo>
                  <a:pt x="3327158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11"/>
                </a:lnTo>
                <a:lnTo>
                  <a:pt x="10544" y="133456"/>
                </a:lnTo>
                <a:lnTo>
                  <a:pt x="21988" y="141174"/>
                </a:lnTo>
                <a:lnTo>
                  <a:pt x="36004" y="144005"/>
                </a:lnTo>
                <a:lnTo>
                  <a:pt x="3327158" y="144005"/>
                </a:lnTo>
                <a:lnTo>
                  <a:pt x="3341167" y="141174"/>
                </a:lnTo>
                <a:lnTo>
                  <a:pt x="3352607" y="133456"/>
                </a:lnTo>
                <a:lnTo>
                  <a:pt x="3360321" y="122011"/>
                </a:lnTo>
                <a:lnTo>
                  <a:pt x="3363150" y="108000"/>
                </a:lnTo>
                <a:lnTo>
                  <a:pt x="3363150" y="36004"/>
                </a:lnTo>
                <a:lnTo>
                  <a:pt x="3360321" y="21988"/>
                </a:lnTo>
                <a:lnTo>
                  <a:pt x="3352607" y="10544"/>
                </a:lnTo>
                <a:lnTo>
                  <a:pt x="3341167" y="2828"/>
                </a:lnTo>
                <a:lnTo>
                  <a:pt x="3327158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927059" y="2772196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4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48"/>
                </a:lnTo>
                <a:lnTo>
                  <a:pt x="569623" y="122004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09067" y="2772195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4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48"/>
                </a:lnTo>
                <a:lnTo>
                  <a:pt x="2752093" y="122004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927059" y="1909305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4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6"/>
                </a:lnTo>
                <a:lnTo>
                  <a:pt x="10544" y="133437"/>
                </a:lnTo>
                <a:lnTo>
                  <a:pt x="21988" y="141151"/>
                </a:lnTo>
                <a:lnTo>
                  <a:pt x="36004" y="143979"/>
                </a:lnTo>
                <a:lnTo>
                  <a:pt x="536460" y="143979"/>
                </a:lnTo>
                <a:lnTo>
                  <a:pt x="550469" y="141151"/>
                </a:lnTo>
                <a:lnTo>
                  <a:pt x="561909" y="133437"/>
                </a:lnTo>
                <a:lnTo>
                  <a:pt x="569623" y="121996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709067" y="1909303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4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6"/>
                </a:lnTo>
                <a:lnTo>
                  <a:pt x="10544" y="133437"/>
                </a:lnTo>
                <a:lnTo>
                  <a:pt x="21988" y="141151"/>
                </a:lnTo>
                <a:lnTo>
                  <a:pt x="36004" y="143979"/>
                </a:lnTo>
                <a:lnTo>
                  <a:pt x="2718930" y="143979"/>
                </a:lnTo>
                <a:lnTo>
                  <a:pt x="2732938" y="141151"/>
                </a:lnTo>
                <a:lnTo>
                  <a:pt x="2744379" y="133437"/>
                </a:lnTo>
                <a:lnTo>
                  <a:pt x="2752093" y="121996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27060" y="5628682"/>
            <a:ext cx="4324622" cy="185329"/>
          </a:xfrm>
          <a:custGeom>
            <a:avLst/>
            <a:gdLst/>
            <a:ahLst/>
            <a:cxnLst/>
            <a:rect l="l" t="t" r="r" b="b"/>
            <a:pathLst>
              <a:path w="3363595" h="144145">
                <a:moveTo>
                  <a:pt x="3327158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11"/>
                </a:lnTo>
                <a:lnTo>
                  <a:pt x="10544" y="133456"/>
                </a:lnTo>
                <a:lnTo>
                  <a:pt x="21988" y="141174"/>
                </a:lnTo>
                <a:lnTo>
                  <a:pt x="36004" y="144005"/>
                </a:lnTo>
                <a:lnTo>
                  <a:pt x="3327158" y="144005"/>
                </a:lnTo>
                <a:lnTo>
                  <a:pt x="3341167" y="141174"/>
                </a:lnTo>
                <a:lnTo>
                  <a:pt x="3352607" y="133456"/>
                </a:lnTo>
                <a:lnTo>
                  <a:pt x="3360321" y="122011"/>
                </a:lnTo>
                <a:lnTo>
                  <a:pt x="3363150" y="108000"/>
                </a:lnTo>
                <a:lnTo>
                  <a:pt x="3363150" y="36004"/>
                </a:lnTo>
                <a:lnTo>
                  <a:pt x="3360321" y="21988"/>
                </a:lnTo>
                <a:lnTo>
                  <a:pt x="3352607" y="10544"/>
                </a:lnTo>
                <a:lnTo>
                  <a:pt x="3341167" y="2828"/>
                </a:lnTo>
                <a:lnTo>
                  <a:pt x="3327158" y="0"/>
                </a:lnTo>
                <a:close/>
              </a:path>
            </a:pathLst>
          </a:custGeom>
          <a:solidFill>
            <a:srgbClr val="007DC3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927059" y="2125855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4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6"/>
                </a:lnTo>
                <a:lnTo>
                  <a:pt x="10544" y="133437"/>
                </a:lnTo>
                <a:lnTo>
                  <a:pt x="21988" y="141151"/>
                </a:lnTo>
                <a:lnTo>
                  <a:pt x="36004" y="143979"/>
                </a:lnTo>
                <a:lnTo>
                  <a:pt x="536460" y="143979"/>
                </a:lnTo>
                <a:lnTo>
                  <a:pt x="550469" y="141151"/>
                </a:lnTo>
                <a:lnTo>
                  <a:pt x="561909" y="133437"/>
                </a:lnTo>
                <a:lnTo>
                  <a:pt x="569623" y="121996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709067" y="2125854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4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6"/>
                </a:lnTo>
                <a:lnTo>
                  <a:pt x="10544" y="133437"/>
                </a:lnTo>
                <a:lnTo>
                  <a:pt x="21988" y="141151"/>
                </a:lnTo>
                <a:lnTo>
                  <a:pt x="36004" y="143979"/>
                </a:lnTo>
                <a:lnTo>
                  <a:pt x="2718930" y="143979"/>
                </a:lnTo>
                <a:lnTo>
                  <a:pt x="2732938" y="141151"/>
                </a:lnTo>
                <a:lnTo>
                  <a:pt x="2744379" y="133437"/>
                </a:lnTo>
                <a:lnTo>
                  <a:pt x="2752093" y="121996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927059" y="2988745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4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50"/>
                </a:lnTo>
                <a:lnTo>
                  <a:pt x="569623" y="122009"/>
                </a:lnTo>
                <a:lnTo>
                  <a:pt x="572452" y="108000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09067" y="2988747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4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50"/>
                </a:lnTo>
                <a:lnTo>
                  <a:pt x="2752093" y="122009"/>
                </a:lnTo>
                <a:lnTo>
                  <a:pt x="2754922" y="108000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927059" y="5181693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5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48"/>
                </a:lnTo>
                <a:lnTo>
                  <a:pt x="569623" y="122004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709067" y="5181693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5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48"/>
                </a:lnTo>
                <a:lnTo>
                  <a:pt x="2752093" y="122004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27059" y="3889666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4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48"/>
                </a:lnTo>
                <a:lnTo>
                  <a:pt x="569623" y="122004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932843" y="5392292"/>
            <a:ext cx="736419" cy="185329"/>
          </a:xfrm>
          <a:custGeom>
            <a:avLst/>
            <a:gdLst/>
            <a:ahLst/>
            <a:cxnLst/>
            <a:rect l="l" t="t" r="r" b="b"/>
            <a:pathLst>
              <a:path w="572770" h="144145">
                <a:moveTo>
                  <a:pt x="5364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36460" y="143992"/>
                </a:lnTo>
                <a:lnTo>
                  <a:pt x="550469" y="141163"/>
                </a:lnTo>
                <a:lnTo>
                  <a:pt x="561909" y="133448"/>
                </a:lnTo>
                <a:lnTo>
                  <a:pt x="569623" y="122004"/>
                </a:lnTo>
                <a:lnTo>
                  <a:pt x="572452" y="107988"/>
                </a:lnTo>
                <a:lnTo>
                  <a:pt x="572452" y="36004"/>
                </a:lnTo>
                <a:lnTo>
                  <a:pt x="569623" y="21988"/>
                </a:lnTo>
                <a:lnTo>
                  <a:pt x="561909" y="10544"/>
                </a:lnTo>
                <a:lnTo>
                  <a:pt x="550469" y="2828"/>
                </a:lnTo>
                <a:lnTo>
                  <a:pt x="536460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714853" y="5392294"/>
            <a:ext cx="3542484" cy="185329"/>
          </a:xfrm>
          <a:custGeom>
            <a:avLst/>
            <a:gdLst/>
            <a:ahLst/>
            <a:cxnLst/>
            <a:rect l="l" t="t" r="r" b="b"/>
            <a:pathLst>
              <a:path w="2755265" h="144145">
                <a:moveTo>
                  <a:pt x="271893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18930" y="143992"/>
                </a:lnTo>
                <a:lnTo>
                  <a:pt x="2732938" y="141163"/>
                </a:lnTo>
                <a:lnTo>
                  <a:pt x="2744379" y="133448"/>
                </a:lnTo>
                <a:lnTo>
                  <a:pt x="2752093" y="122004"/>
                </a:lnTo>
                <a:lnTo>
                  <a:pt x="2754922" y="107988"/>
                </a:lnTo>
                <a:lnTo>
                  <a:pt x="2754922" y="36004"/>
                </a:lnTo>
                <a:lnTo>
                  <a:pt x="2752093" y="21988"/>
                </a:lnTo>
                <a:lnTo>
                  <a:pt x="2744379" y="10544"/>
                </a:lnTo>
                <a:lnTo>
                  <a:pt x="2732938" y="2828"/>
                </a:lnTo>
                <a:lnTo>
                  <a:pt x="271893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663043" y="1"/>
            <a:ext cx="4860198" cy="6850652"/>
          </a:xfrm>
          <a:custGeom>
            <a:avLst/>
            <a:gdLst/>
            <a:ahLst/>
            <a:cxnLst/>
            <a:rect l="l" t="t" r="r" b="b"/>
            <a:pathLst>
              <a:path w="3780154" h="5328285">
                <a:moveTo>
                  <a:pt x="0" y="5328005"/>
                </a:moveTo>
                <a:lnTo>
                  <a:pt x="3780002" y="5328005"/>
                </a:lnTo>
                <a:lnTo>
                  <a:pt x="3780002" y="0"/>
                </a:lnTo>
                <a:lnTo>
                  <a:pt x="0" y="0"/>
                </a:lnTo>
                <a:lnTo>
                  <a:pt x="0" y="5328005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 anchor="ctr"/>
          <a:lstStyle/>
          <a:p>
            <a:endParaRPr sz="102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905342" y="277716"/>
            <a:ext cx="4397284" cy="6295481"/>
          </a:xfrm>
          <a:custGeom>
            <a:avLst/>
            <a:gdLst/>
            <a:ahLst/>
            <a:cxnLst/>
            <a:rect l="l" t="t" r="r" b="b"/>
            <a:pathLst>
              <a:path w="3420110" h="4896485">
                <a:moveTo>
                  <a:pt x="0" y="4896002"/>
                </a:moveTo>
                <a:lnTo>
                  <a:pt x="3419995" y="4896002"/>
                </a:lnTo>
                <a:lnTo>
                  <a:pt x="3419995" y="0"/>
                </a:lnTo>
                <a:lnTo>
                  <a:pt x="0" y="0"/>
                </a:lnTo>
                <a:lnTo>
                  <a:pt x="0" y="4896002"/>
                </a:lnTo>
                <a:close/>
              </a:path>
            </a:pathLst>
          </a:custGeom>
          <a:solidFill>
            <a:srgbClr val="D7DAE9"/>
          </a:solidFill>
        </p:spPr>
        <p:txBody>
          <a:bodyPr wrap="square" lIns="0" tIns="0" rIns="0" bIns="0" rtlCol="0" anchor="ctr"/>
          <a:lstStyle/>
          <a:p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922161" y="538378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5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3"/>
                </a:lnTo>
                <a:lnTo>
                  <a:pt x="565464" y="133450"/>
                </a:lnTo>
                <a:lnTo>
                  <a:pt x="573179" y="122009"/>
                </a:lnTo>
                <a:lnTo>
                  <a:pt x="576008" y="108000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1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922161" y="771118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5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3"/>
                </a:lnTo>
                <a:lnTo>
                  <a:pt x="565464" y="133448"/>
                </a:lnTo>
                <a:lnTo>
                  <a:pt x="573179" y="122004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2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922161" y="1003858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4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3"/>
                </a:lnTo>
                <a:lnTo>
                  <a:pt x="565464" y="133448"/>
                </a:lnTo>
                <a:lnTo>
                  <a:pt x="573179" y="122004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3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922161" y="3796754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4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3"/>
                </a:lnTo>
                <a:lnTo>
                  <a:pt x="565464" y="133448"/>
                </a:lnTo>
                <a:lnTo>
                  <a:pt x="573179" y="122004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14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715341" y="521013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5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50"/>
                </a:lnTo>
                <a:lnTo>
                  <a:pt x="2769174" y="122009"/>
                </a:lnTo>
                <a:lnTo>
                  <a:pt x="2772003" y="108000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CARDIOPULMONARY</a:t>
            </a:r>
            <a:r>
              <a:rPr lang="en-US" sz="10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RESCUSITATION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715341" y="754757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5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48"/>
                </a:lnTo>
                <a:lnTo>
                  <a:pt x="2769174" y="122004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SHOCK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715341" y="988502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4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48"/>
                </a:lnTo>
                <a:lnTo>
                  <a:pt x="2769174" y="122004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 lvl="1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UNCONSCIOUSNESS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715341" y="4027176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4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48"/>
                </a:lnTo>
                <a:lnTo>
                  <a:pt x="2769174" y="122004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FRACTURES AND SPRAINS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922161" y="4262236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5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3"/>
                </a:lnTo>
                <a:lnTo>
                  <a:pt x="565464" y="133450"/>
                </a:lnTo>
                <a:lnTo>
                  <a:pt x="573179" y="122009"/>
                </a:lnTo>
                <a:lnTo>
                  <a:pt x="576008" y="108000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16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715341" y="4260920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5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50"/>
                </a:lnTo>
                <a:lnTo>
                  <a:pt x="2769174" y="122009"/>
                </a:lnTo>
                <a:lnTo>
                  <a:pt x="2772003" y="108000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BURNS</a:t>
            </a:r>
          </a:p>
        </p:txBody>
      </p:sp>
      <p:sp>
        <p:nvSpPr>
          <p:cNvPr id="68" name="object 68"/>
          <p:cNvSpPr/>
          <p:nvPr/>
        </p:nvSpPr>
        <p:spPr>
          <a:xfrm>
            <a:off x="3922161" y="4494978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5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3"/>
                </a:lnTo>
                <a:lnTo>
                  <a:pt x="565464" y="133450"/>
                </a:lnTo>
                <a:lnTo>
                  <a:pt x="573179" y="122009"/>
                </a:lnTo>
                <a:lnTo>
                  <a:pt x="576008" y="108000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17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715341" y="4494664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5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50"/>
                </a:lnTo>
                <a:lnTo>
                  <a:pt x="2769174" y="122009"/>
                </a:lnTo>
                <a:lnTo>
                  <a:pt x="2772003" y="108000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BURNS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922161" y="4727719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5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3"/>
                </a:lnTo>
                <a:lnTo>
                  <a:pt x="565464" y="133450"/>
                </a:lnTo>
                <a:lnTo>
                  <a:pt x="573179" y="122009"/>
                </a:lnTo>
                <a:lnTo>
                  <a:pt x="576008" y="108000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18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715341" y="4728408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5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50"/>
                </a:lnTo>
                <a:lnTo>
                  <a:pt x="2769174" y="122009"/>
                </a:lnTo>
                <a:lnTo>
                  <a:pt x="2772003" y="108000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RELATED AND THERMAL BURNS</a:t>
            </a:r>
          </a:p>
        </p:txBody>
      </p:sp>
      <p:sp>
        <p:nvSpPr>
          <p:cNvPr id="72" name="object 72"/>
          <p:cNvSpPr/>
          <p:nvPr/>
        </p:nvSpPr>
        <p:spPr>
          <a:xfrm>
            <a:off x="3922161" y="4960460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5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3"/>
                </a:lnTo>
                <a:lnTo>
                  <a:pt x="565464" y="133448"/>
                </a:lnTo>
                <a:lnTo>
                  <a:pt x="573179" y="122004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19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715341" y="4962152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5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48"/>
                </a:lnTo>
                <a:lnTo>
                  <a:pt x="2769174" y="122004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STROKE AND HEAT EXHAUSTION</a:t>
            </a:r>
          </a:p>
        </p:txBody>
      </p:sp>
      <p:sp>
        <p:nvSpPr>
          <p:cNvPr id="74" name="object 74"/>
          <p:cNvSpPr/>
          <p:nvPr/>
        </p:nvSpPr>
        <p:spPr>
          <a:xfrm>
            <a:off x="4715341" y="3793431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4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48"/>
                </a:lnTo>
                <a:lnTo>
                  <a:pt x="2769174" y="122004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MANAGEMENT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715341" y="1689734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4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75"/>
                </a:lnTo>
                <a:lnTo>
                  <a:pt x="2828" y="121991"/>
                </a:lnTo>
                <a:lnTo>
                  <a:pt x="10544" y="133435"/>
                </a:lnTo>
                <a:lnTo>
                  <a:pt x="21988" y="141150"/>
                </a:lnTo>
                <a:lnTo>
                  <a:pt x="36004" y="143979"/>
                </a:lnTo>
                <a:lnTo>
                  <a:pt x="2735999" y="143979"/>
                </a:lnTo>
                <a:lnTo>
                  <a:pt x="2750015" y="141150"/>
                </a:lnTo>
                <a:lnTo>
                  <a:pt x="2761459" y="133435"/>
                </a:lnTo>
                <a:lnTo>
                  <a:pt x="2769174" y="121991"/>
                </a:lnTo>
                <a:lnTo>
                  <a:pt x="2772003" y="107975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INJURIES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715341" y="2390967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4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1"/>
                </a:lnTo>
                <a:lnTo>
                  <a:pt x="2761459" y="133443"/>
                </a:lnTo>
                <a:lnTo>
                  <a:pt x="2769174" y="121998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HEAD, SPINAL AND PELVIC INJURIES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922161" y="5193201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5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3"/>
                </a:lnTo>
                <a:lnTo>
                  <a:pt x="565464" y="133448"/>
                </a:lnTo>
                <a:lnTo>
                  <a:pt x="573179" y="122004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20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715341" y="5195896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5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48"/>
                </a:lnTo>
                <a:lnTo>
                  <a:pt x="2769174" y="122004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CA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</a:p>
        </p:txBody>
      </p:sp>
      <p:sp>
        <p:nvSpPr>
          <p:cNvPr id="81" name="object 81"/>
          <p:cNvSpPr/>
          <p:nvPr/>
        </p:nvSpPr>
        <p:spPr>
          <a:xfrm>
            <a:off x="3922161" y="5891425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5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3"/>
                </a:lnTo>
                <a:lnTo>
                  <a:pt x="565464" y="133450"/>
                </a:lnTo>
                <a:lnTo>
                  <a:pt x="573179" y="122009"/>
                </a:lnTo>
                <a:lnTo>
                  <a:pt x="576008" y="108000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CA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23</a:t>
            </a:r>
          </a:p>
        </p:txBody>
      </p:sp>
      <p:sp>
        <p:nvSpPr>
          <p:cNvPr id="82" name="object 82"/>
          <p:cNvSpPr/>
          <p:nvPr/>
        </p:nvSpPr>
        <p:spPr>
          <a:xfrm>
            <a:off x="4715341" y="5897129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5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50"/>
                </a:lnTo>
                <a:lnTo>
                  <a:pt x="2769174" y="122009"/>
                </a:lnTo>
                <a:lnTo>
                  <a:pt x="2772003" y="108000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CA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NOSE BLEEDS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922161" y="6124167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5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11"/>
                </a:lnTo>
                <a:lnTo>
                  <a:pt x="10544" y="133456"/>
                </a:lnTo>
                <a:lnTo>
                  <a:pt x="21988" y="141174"/>
                </a:lnTo>
                <a:lnTo>
                  <a:pt x="36004" y="144005"/>
                </a:lnTo>
                <a:lnTo>
                  <a:pt x="540004" y="144005"/>
                </a:lnTo>
                <a:lnTo>
                  <a:pt x="554020" y="141174"/>
                </a:lnTo>
                <a:lnTo>
                  <a:pt x="565464" y="133456"/>
                </a:lnTo>
                <a:lnTo>
                  <a:pt x="573179" y="122011"/>
                </a:lnTo>
                <a:lnTo>
                  <a:pt x="576008" y="108000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CA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24</a:t>
            </a:r>
          </a:p>
        </p:txBody>
      </p:sp>
      <p:sp>
        <p:nvSpPr>
          <p:cNvPr id="84" name="object 84"/>
          <p:cNvSpPr/>
          <p:nvPr/>
        </p:nvSpPr>
        <p:spPr>
          <a:xfrm>
            <a:off x="4715341" y="6130873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5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11"/>
                </a:lnTo>
                <a:lnTo>
                  <a:pt x="10544" y="133456"/>
                </a:lnTo>
                <a:lnTo>
                  <a:pt x="21988" y="141174"/>
                </a:lnTo>
                <a:lnTo>
                  <a:pt x="36004" y="144005"/>
                </a:lnTo>
                <a:lnTo>
                  <a:pt x="2735999" y="144005"/>
                </a:lnTo>
                <a:lnTo>
                  <a:pt x="2750015" y="141174"/>
                </a:lnTo>
                <a:lnTo>
                  <a:pt x="2761459" y="133456"/>
                </a:lnTo>
                <a:lnTo>
                  <a:pt x="2769174" y="122011"/>
                </a:lnTo>
                <a:lnTo>
                  <a:pt x="2772003" y="108000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CA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DROWNING OR COLD WATER SUBMERSION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922161" y="5658684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5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3"/>
                </a:lnTo>
                <a:lnTo>
                  <a:pt x="565464" y="133448"/>
                </a:lnTo>
                <a:lnTo>
                  <a:pt x="573179" y="122004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CA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22</a:t>
            </a:r>
          </a:p>
        </p:txBody>
      </p:sp>
      <p:sp>
        <p:nvSpPr>
          <p:cNvPr id="86" name="object 86"/>
          <p:cNvSpPr/>
          <p:nvPr/>
        </p:nvSpPr>
        <p:spPr>
          <a:xfrm>
            <a:off x="4715341" y="5663385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5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48"/>
                </a:lnTo>
                <a:lnTo>
                  <a:pt x="2769174" y="122004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CA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INJURIES 22a and 22b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715341" y="1222246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4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1"/>
                </a:lnTo>
                <a:lnTo>
                  <a:pt x="2761459" y="133443"/>
                </a:lnTo>
                <a:lnTo>
                  <a:pt x="2769174" y="121998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ARTERIAL BLEEDING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922161" y="1236599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4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1"/>
                </a:lnTo>
                <a:lnTo>
                  <a:pt x="565464" y="133443"/>
                </a:lnTo>
                <a:lnTo>
                  <a:pt x="573179" y="121998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4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922161" y="287269"/>
            <a:ext cx="4351564" cy="185329"/>
          </a:xfrm>
          <a:custGeom>
            <a:avLst/>
            <a:gdLst/>
            <a:ahLst/>
            <a:cxnLst/>
            <a:rect l="l" t="t" r="r" b="b"/>
            <a:pathLst>
              <a:path w="3384550" h="144145">
                <a:moveTo>
                  <a:pt x="3347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11"/>
                </a:lnTo>
                <a:lnTo>
                  <a:pt x="10544" y="133456"/>
                </a:lnTo>
                <a:lnTo>
                  <a:pt x="21988" y="141174"/>
                </a:lnTo>
                <a:lnTo>
                  <a:pt x="36004" y="144005"/>
                </a:lnTo>
                <a:lnTo>
                  <a:pt x="3347999" y="144005"/>
                </a:lnTo>
                <a:lnTo>
                  <a:pt x="3362015" y="141174"/>
                </a:lnTo>
                <a:lnTo>
                  <a:pt x="3373459" y="133456"/>
                </a:lnTo>
                <a:lnTo>
                  <a:pt x="3381174" y="122011"/>
                </a:lnTo>
                <a:lnTo>
                  <a:pt x="3384003" y="108000"/>
                </a:lnTo>
                <a:lnTo>
                  <a:pt x="3384003" y="36004"/>
                </a:lnTo>
                <a:lnTo>
                  <a:pt x="3381174" y="21988"/>
                </a:lnTo>
                <a:lnTo>
                  <a:pt x="3373459" y="10544"/>
                </a:lnTo>
                <a:lnTo>
                  <a:pt x="3362015" y="2828"/>
                </a:lnTo>
                <a:lnTo>
                  <a:pt x="3347999" y="0"/>
                </a:lnTo>
                <a:close/>
              </a:path>
            </a:pathLst>
          </a:cu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marL="110217" algn="ctr"/>
            <a:r>
              <a:rPr lang="en-US" sz="102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 E R G E N C Y  E V E N T S</a:t>
            </a:r>
            <a:endParaRPr sz="102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922161" y="3325943"/>
            <a:ext cx="4351564" cy="185329"/>
          </a:xfrm>
          <a:custGeom>
            <a:avLst/>
            <a:gdLst/>
            <a:ahLst/>
            <a:cxnLst/>
            <a:rect l="l" t="t" r="r" b="b"/>
            <a:pathLst>
              <a:path w="3384550" h="144144">
                <a:moveTo>
                  <a:pt x="3347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11"/>
                </a:lnTo>
                <a:lnTo>
                  <a:pt x="10544" y="133456"/>
                </a:lnTo>
                <a:lnTo>
                  <a:pt x="21988" y="141174"/>
                </a:lnTo>
                <a:lnTo>
                  <a:pt x="36004" y="144005"/>
                </a:lnTo>
                <a:lnTo>
                  <a:pt x="3347999" y="144005"/>
                </a:lnTo>
                <a:lnTo>
                  <a:pt x="3362015" y="141174"/>
                </a:lnTo>
                <a:lnTo>
                  <a:pt x="3373459" y="133456"/>
                </a:lnTo>
                <a:lnTo>
                  <a:pt x="3381174" y="122011"/>
                </a:lnTo>
                <a:lnTo>
                  <a:pt x="3384003" y="108000"/>
                </a:lnTo>
                <a:lnTo>
                  <a:pt x="3384003" y="36004"/>
                </a:lnTo>
                <a:lnTo>
                  <a:pt x="3381174" y="21988"/>
                </a:lnTo>
                <a:lnTo>
                  <a:pt x="3373459" y="10544"/>
                </a:lnTo>
                <a:lnTo>
                  <a:pt x="3362015" y="2828"/>
                </a:lnTo>
                <a:lnTo>
                  <a:pt x="3347999" y="0"/>
                </a:lnTo>
                <a:close/>
              </a:path>
            </a:pathLst>
          </a:custGeom>
          <a:solidFill>
            <a:schemeClr val="bg1"/>
          </a:solidFill>
          <a:ln w="22225">
            <a:solidFill>
              <a:srgbClr val="F79239"/>
            </a:solidFill>
          </a:ln>
        </p:spPr>
        <p:txBody>
          <a:bodyPr wrap="square" lIns="0" tIns="0" rIns="0" bIns="0" rtlCol="0" anchor="ctr"/>
          <a:lstStyle/>
          <a:p>
            <a:pPr marL="110217" algn="ctr"/>
            <a:r>
              <a:rPr lang="en-US" sz="1029" b="1" dirty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R G E N T  A N D  N O N  U R G E N T  E V E N T S</a:t>
            </a:r>
            <a:endParaRPr sz="1029" b="1" dirty="0">
              <a:solidFill>
                <a:srgbClr val="F79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715341" y="2858455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4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48"/>
                </a:lnTo>
                <a:lnTo>
                  <a:pt x="2769174" y="122004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BLEEDING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715341" y="1923478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4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6"/>
                </a:lnTo>
                <a:lnTo>
                  <a:pt x="10544" y="133437"/>
                </a:lnTo>
                <a:lnTo>
                  <a:pt x="21988" y="141151"/>
                </a:lnTo>
                <a:lnTo>
                  <a:pt x="36004" y="143979"/>
                </a:lnTo>
                <a:lnTo>
                  <a:pt x="2735999" y="143979"/>
                </a:lnTo>
                <a:lnTo>
                  <a:pt x="2750015" y="141151"/>
                </a:lnTo>
                <a:lnTo>
                  <a:pt x="2761459" y="133437"/>
                </a:lnTo>
                <a:lnTo>
                  <a:pt x="2769174" y="121996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PAIN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715341" y="2157222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4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6"/>
                </a:lnTo>
                <a:lnTo>
                  <a:pt x="10544" y="133437"/>
                </a:lnTo>
                <a:lnTo>
                  <a:pt x="21988" y="141151"/>
                </a:lnTo>
                <a:lnTo>
                  <a:pt x="36004" y="143979"/>
                </a:lnTo>
                <a:lnTo>
                  <a:pt x="2735999" y="143979"/>
                </a:lnTo>
                <a:lnTo>
                  <a:pt x="2750015" y="141151"/>
                </a:lnTo>
                <a:lnTo>
                  <a:pt x="2761459" y="133437"/>
                </a:lnTo>
                <a:lnTo>
                  <a:pt x="2769174" y="121996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AND BREATHING EMERGENCIES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715341" y="3092199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4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09"/>
                </a:lnTo>
                <a:lnTo>
                  <a:pt x="10544" y="133450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50"/>
                </a:lnTo>
                <a:lnTo>
                  <a:pt x="2769174" y="122009"/>
                </a:lnTo>
                <a:lnTo>
                  <a:pt x="2772003" y="108000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VENOUS BLEEDING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715341" y="2624711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4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48"/>
                </a:lnTo>
                <a:lnTo>
                  <a:pt x="2769174" y="122004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WATER IMMERSION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922161" y="4029495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4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3"/>
                </a:lnTo>
                <a:lnTo>
                  <a:pt x="565464" y="133448"/>
                </a:lnTo>
                <a:lnTo>
                  <a:pt x="573179" y="122004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15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922161" y="5425943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5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1"/>
                </a:lnTo>
                <a:lnTo>
                  <a:pt x="565464" y="133443"/>
                </a:lnTo>
                <a:lnTo>
                  <a:pt x="573179" y="121998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CA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21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715341" y="5429640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5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1"/>
                </a:lnTo>
                <a:lnTo>
                  <a:pt x="2761459" y="133443"/>
                </a:lnTo>
                <a:lnTo>
                  <a:pt x="2769174" y="121998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CA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DIVING RELATED EMERGENCIES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A2A6EFA-0557-4B12-B5D8-F7275A5EC33A}"/>
              </a:ext>
            </a:extLst>
          </p:cNvPr>
          <p:cNvSpPr txBox="1"/>
          <p:nvPr/>
        </p:nvSpPr>
        <p:spPr>
          <a:xfrm>
            <a:off x="3871455" y="13145"/>
            <a:ext cx="1048888" cy="250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CA"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4ADC5E1-87A8-4E8A-9090-26D89A0FDA41}"/>
              </a:ext>
            </a:extLst>
          </p:cNvPr>
          <p:cNvSpPr txBox="1"/>
          <p:nvPr/>
        </p:nvSpPr>
        <p:spPr>
          <a:xfrm>
            <a:off x="7403089" y="6596848"/>
            <a:ext cx="1048888" cy="250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CA"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88">
            <a:extLst>
              <a:ext uri="{FF2B5EF4-FFF2-40B4-BE49-F238E27FC236}">
                <a16:creationId xmlns:a16="http://schemas.microsoft.com/office/drawing/2014/main" id="{0BE90F97-154F-41A1-B691-8F782286113E}"/>
              </a:ext>
            </a:extLst>
          </p:cNvPr>
          <p:cNvSpPr/>
          <p:nvPr/>
        </p:nvSpPr>
        <p:spPr>
          <a:xfrm>
            <a:off x="3922161" y="1469341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4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1"/>
                </a:lnTo>
                <a:lnTo>
                  <a:pt x="565464" y="133443"/>
                </a:lnTo>
                <a:lnTo>
                  <a:pt x="573179" y="121998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5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bject 87">
            <a:extLst>
              <a:ext uri="{FF2B5EF4-FFF2-40B4-BE49-F238E27FC236}">
                <a16:creationId xmlns:a16="http://schemas.microsoft.com/office/drawing/2014/main" id="{0FF2D930-9B32-4D57-B9A9-FFC0891139FE}"/>
              </a:ext>
            </a:extLst>
          </p:cNvPr>
          <p:cNvSpPr/>
          <p:nvPr/>
        </p:nvSpPr>
        <p:spPr>
          <a:xfrm>
            <a:off x="4715341" y="1455990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4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1"/>
                </a:lnTo>
                <a:lnTo>
                  <a:pt x="2761459" y="133443"/>
                </a:lnTo>
                <a:lnTo>
                  <a:pt x="2769174" y="121998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bject 88">
            <a:extLst>
              <a:ext uri="{FF2B5EF4-FFF2-40B4-BE49-F238E27FC236}">
                <a16:creationId xmlns:a16="http://schemas.microsoft.com/office/drawing/2014/main" id="{061AB046-7E00-4180-A896-64A94169A371}"/>
              </a:ext>
            </a:extLst>
          </p:cNvPr>
          <p:cNvSpPr/>
          <p:nvPr/>
        </p:nvSpPr>
        <p:spPr>
          <a:xfrm>
            <a:off x="3922161" y="1702082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4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1"/>
                </a:lnTo>
                <a:lnTo>
                  <a:pt x="565464" y="133443"/>
                </a:lnTo>
                <a:lnTo>
                  <a:pt x="573179" y="121998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6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bject 88">
            <a:extLst>
              <a:ext uri="{FF2B5EF4-FFF2-40B4-BE49-F238E27FC236}">
                <a16:creationId xmlns:a16="http://schemas.microsoft.com/office/drawing/2014/main" id="{06EECF9A-DAAF-46AB-B22F-05E5800B3288}"/>
              </a:ext>
            </a:extLst>
          </p:cNvPr>
          <p:cNvSpPr/>
          <p:nvPr/>
        </p:nvSpPr>
        <p:spPr>
          <a:xfrm>
            <a:off x="3922161" y="1934823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4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1"/>
                </a:lnTo>
                <a:lnTo>
                  <a:pt x="565464" y="133443"/>
                </a:lnTo>
                <a:lnTo>
                  <a:pt x="573179" y="121998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7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bject 88">
            <a:extLst>
              <a:ext uri="{FF2B5EF4-FFF2-40B4-BE49-F238E27FC236}">
                <a16:creationId xmlns:a16="http://schemas.microsoft.com/office/drawing/2014/main" id="{A1825C98-B461-4696-816B-975FB1C11D79}"/>
              </a:ext>
            </a:extLst>
          </p:cNvPr>
          <p:cNvSpPr/>
          <p:nvPr/>
        </p:nvSpPr>
        <p:spPr>
          <a:xfrm>
            <a:off x="3922161" y="2167565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4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1"/>
                </a:lnTo>
                <a:lnTo>
                  <a:pt x="565464" y="133443"/>
                </a:lnTo>
                <a:lnTo>
                  <a:pt x="573179" y="121998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8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bject 88">
            <a:extLst>
              <a:ext uri="{FF2B5EF4-FFF2-40B4-BE49-F238E27FC236}">
                <a16:creationId xmlns:a16="http://schemas.microsoft.com/office/drawing/2014/main" id="{5BB178FF-D6D0-4625-B2A6-239986327722}"/>
              </a:ext>
            </a:extLst>
          </p:cNvPr>
          <p:cNvSpPr/>
          <p:nvPr/>
        </p:nvSpPr>
        <p:spPr>
          <a:xfrm>
            <a:off x="3922161" y="2400306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4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1"/>
                </a:lnTo>
                <a:lnTo>
                  <a:pt x="565464" y="133443"/>
                </a:lnTo>
                <a:lnTo>
                  <a:pt x="573179" y="121998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9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bject 88">
            <a:extLst>
              <a:ext uri="{FF2B5EF4-FFF2-40B4-BE49-F238E27FC236}">
                <a16:creationId xmlns:a16="http://schemas.microsoft.com/office/drawing/2014/main" id="{3DC53232-296A-46DC-8172-99679F4F55B8}"/>
              </a:ext>
            </a:extLst>
          </p:cNvPr>
          <p:cNvSpPr/>
          <p:nvPr/>
        </p:nvSpPr>
        <p:spPr>
          <a:xfrm>
            <a:off x="3922161" y="2633047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4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1"/>
                </a:lnTo>
                <a:lnTo>
                  <a:pt x="565464" y="133443"/>
                </a:lnTo>
                <a:lnTo>
                  <a:pt x="573179" y="121998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10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bject 88">
            <a:extLst>
              <a:ext uri="{FF2B5EF4-FFF2-40B4-BE49-F238E27FC236}">
                <a16:creationId xmlns:a16="http://schemas.microsoft.com/office/drawing/2014/main" id="{FFB36B11-D527-402F-B3D2-249ABEBAFA89}"/>
              </a:ext>
            </a:extLst>
          </p:cNvPr>
          <p:cNvSpPr/>
          <p:nvPr/>
        </p:nvSpPr>
        <p:spPr>
          <a:xfrm>
            <a:off x="3922161" y="2865789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4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1"/>
                </a:lnTo>
                <a:lnTo>
                  <a:pt x="565464" y="133443"/>
                </a:lnTo>
                <a:lnTo>
                  <a:pt x="573179" y="121998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11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bject 88">
            <a:extLst>
              <a:ext uri="{FF2B5EF4-FFF2-40B4-BE49-F238E27FC236}">
                <a16:creationId xmlns:a16="http://schemas.microsoft.com/office/drawing/2014/main" id="{80026FE8-999F-4EDD-9009-E4131655AE6F}"/>
              </a:ext>
            </a:extLst>
          </p:cNvPr>
          <p:cNvSpPr/>
          <p:nvPr/>
        </p:nvSpPr>
        <p:spPr>
          <a:xfrm>
            <a:off x="3922161" y="3098530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4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1998"/>
                </a:lnTo>
                <a:lnTo>
                  <a:pt x="10544" y="133443"/>
                </a:lnTo>
                <a:lnTo>
                  <a:pt x="21988" y="141161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1"/>
                </a:lnTo>
                <a:lnTo>
                  <a:pt x="565464" y="133443"/>
                </a:lnTo>
                <a:lnTo>
                  <a:pt x="573179" y="121998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12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bject 83">
            <a:extLst>
              <a:ext uri="{FF2B5EF4-FFF2-40B4-BE49-F238E27FC236}">
                <a16:creationId xmlns:a16="http://schemas.microsoft.com/office/drawing/2014/main" id="{05D862F1-088C-4F08-A8FB-05AB64A09AF4}"/>
              </a:ext>
            </a:extLst>
          </p:cNvPr>
          <p:cNvSpPr/>
          <p:nvPr/>
        </p:nvSpPr>
        <p:spPr>
          <a:xfrm>
            <a:off x="3922161" y="6356895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5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11"/>
                </a:lnTo>
                <a:lnTo>
                  <a:pt x="10544" y="133456"/>
                </a:lnTo>
                <a:lnTo>
                  <a:pt x="21988" y="141174"/>
                </a:lnTo>
                <a:lnTo>
                  <a:pt x="36004" y="144005"/>
                </a:lnTo>
                <a:lnTo>
                  <a:pt x="540004" y="144005"/>
                </a:lnTo>
                <a:lnTo>
                  <a:pt x="554020" y="141174"/>
                </a:lnTo>
                <a:lnTo>
                  <a:pt x="565464" y="133456"/>
                </a:lnTo>
                <a:lnTo>
                  <a:pt x="573179" y="122011"/>
                </a:lnTo>
                <a:lnTo>
                  <a:pt x="576008" y="108000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CA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25</a:t>
            </a:r>
          </a:p>
        </p:txBody>
      </p:sp>
      <p:sp>
        <p:nvSpPr>
          <p:cNvPr id="123" name="object 84">
            <a:extLst>
              <a:ext uri="{FF2B5EF4-FFF2-40B4-BE49-F238E27FC236}">
                <a16:creationId xmlns:a16="http://schemas.microsoft.com/office/drawing/2014/main" id="{61CB5D1D-58DB-45A0-A098-9DE31C8A4CF3}"/>
              </a:ext>
            </a:extLst>
          </p:cNvPr>
          <p:cNvSpPr/>
          <p:nvPr/>
        </p:nvSpPr>
        <p:spPr>
          <a:xfrm>
            <a:off x="4715341" y="6364604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5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8000"/>
                </a:lnTo>
                <a:lnTo>
                  <a:pt x="2828" y="122011"/>
                </a:lnTo>
                <a:lnTo>
                  <a:pt x="10544" y="133456"/>
                </a:lnTo>
                <a:lnTo>
                  <a:pt x="21988" y="141174"/>
                </a:lnTo>
                <a:lnTo>
                  <a:pt x="36004" y="144005"/>
                </a:lnTo>
                <a:lnTo>
                  <a:pt x="2735999" y="144005"/>
                </a:lnTo>
                <a:lnTo>
                  <a:pt x="2750015" y="141174"/>
                </a:lnTo>
                <a:lnTo>
                  <a:pt x="2761459" y="133456"/>
                </a:lnTo>
                <a:lnTo>
                  <a:pt x="2769174" y="122011"/>
                </a:lnTo>
                <a:lnTo>
                  <a:pt x="2772003" y="108000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CA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DIABETIC EMERGENCIES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id="{8F60182B-D002-494C-86F6-54A13E2BF9C3}"/>
              </a:ext>
            </a:extLst>
          </p:cNvPr>
          <p:cNvSpPr/>
          <p:nvPr/>
        </p:nvSpPr>
        <p:spPr>
          <a:xfrm>
            <a:off x="3922161" y="3564012"/>
            <a:ext cx="741317" cy="185329"/>
          </a:xfrm>
          <a:custGeom>
            <a:avLst/>
            <a:gdLst/>
            <a:ahLst/>
            <a:cxnLst/>
            <a:rect l="l" t="t" r="r" b="b"/>
            <a:pathLst>
              <a:path w="576580" h="144144">
                <a:moveTo>
                  <a:pt x="540004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540004" y="143992"/>
                </a:lnTo>
                <a:lnTo>
                  <a:pt x="554020" y="141163"/>
                </a:lnTo>
                <a:lnTo>
                  <a:pt x="565464" y="133448"/>
                </a:lnTo>
                <a:lnTo>
                  <a:pt x="573179" y="122004"/>
                </a:lnTo>
                <a:lnTo>
                  <a:pt x="576008" y="107988"/>
                </a:lnTo>
                <a:lnTo>
                  <a:pt x="576008" y="36004"/>
                </a:lnTo>
                <a:lnTo>
                  <a:pt x="573179" y="21988"/>
                </a:lnTo>
                <a:lnTo>
                  <a:pt x="565464" y="10544"/>
                </a:lnTo>
                <a:lnTo>
                  <a:pt x="554020" y="2828"/>
                </a:lnTo>
                <a:lnTo>
                  <a:pt x="540004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13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bject 74">
            <a:extLst>
              <a:ext uri="{FF2B5EF4-FFF2-40B4-BE49-F238E27FC236}">
                <a16:creationId xmlns:a16="http://schemas.microsoft.com/office/drawing/2014/main" id="{2E354D30-20AF-4031-883E-DADB68495166}"/>
              </a:ext>
            </a:extLst>
          </p:cNvPr>
          <p:cNvSpPr/>
          <p:nvPr/>
        </p:nvSpPr>
        <p:spPr>
          <a:xfrm>
            <a:off x="4715341" y="3559687"/>
            <a:ext cx="3564527" cy="185329"/>
          </a:xfrm>
          <a:custGeom>
            <a:avLst/>
            <a:gdLst/>
            <a:ahLst/>
            <a:cxnLst/>
            <a:rect l="l" t="t" r="r" b="b"/>
            <a:pathLst>
              <a:path w="2772410" h="144144">
                <a:moveTo>
                  <a:pt x="273599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07988"/>
                </a:lnTo>
                <a:lnTo>
                  <a:pt x="2828" y="122004"/>
                </a:lnTo>
                <a:lnTo>
                  <a:pt x="10544" y="133448"/>
                </a:lnTo>
                <a:lnTo>
                  <a:pt x="21988" y="141163"/>
                </a:lnTo>
                <a:lnTo>
                  <a:pt x="36004" y="143992"/>
                </a:lnTo>
                <a:lnTo>
                  <a:pt x="2735999" y="143992"/>
                </a:lnTo>
                <a:lnTo>
                  <a:pt x="2750015" y="141163"/>
                </a:lnTo>
                <a:lnTo>
                  <a:pt x="2761459" y="133448"/>
                </a:lnTo>
                <a:lnTo>
                  <a:pt x="2769174" y="122004"/>
                </a:lnTo>
                <a:lnTo>
                  <a:pt x="2772003" y="107988"/>
                </a:lnTo>
                <a:lnTo>
                  <a:pt x="2772003" y="36004"/>
                </a:lnTo>
                <a:lnTo>
                  <a:pt x="2769174" y="21988"/>
                </a:lnTo>
                <a:lnTo>
                  <a:pt x="2761459" y="10544"/>
                </a:lnTo>
                <a:lnTo>
                  <a:pt x="2750015" y="2828"/>
                </a:lnTo>
                <a:lnTo>
                  <a:pt x="2735999" y="0"/>
                </a:lnTo>
                <a:close/>
              </a:path>
            </a:pathLst>
          </a:custGeom>
          <a:solidFill>
            <a:srgbClr val="F79239"/>
          </a:solidFill>
        </p:spPr>
        <p:txBody>
          <a:bodyPr wrap="square" lIns="0" tIns="0" rIns="0" bIns="0" rtlCol="0" anchor="ctr"/>
          <a:lstStyle/>
          <a:p>
            <a:pPr marL="110217"/>
            <a:r>
              <a:rPr lang="en-US" sz="10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 CARE AND BANDAGING</a:t>
            </a:r>
            <a:endParaRPr sz="1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7047" y="370298"/>
            <a:ext cx="4212771" cy="462915"/>
          </a:xfrm>
          <a:custGeom>
            <a:avLst/>
            <a:gdLst/>
            <a:ahLst/>
            <a:cxnLst/>
            <a:rect l="l" t="t" r="r" b="b"/>
            <a:pathLst>
              <a:path w="3276600" h="360045">
                <a:moveTo>
                  <a:pt x="3203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287997"/>
                </a:lnTo>
                <a:lnTo>
                  <a:pt x="5657" y="316022"/>
                </a:lnTo>
                <a:lnTo>
                  <a:pt x="21086" y="338907"/>
                </a:lnTo>
                <a:lnTo>
                  <a:pt x="43971" y="354336"/>
                </a:lnTo>
                <a:lnTo>
                  <a:pt x="71996" y="359994"/>
                </a:lnTo>
                <a:lnTo>
                  <a:pt x="3203994" y="359994"/>
                </a:lnTo>
                <a:lnTo>
                  <a:pt x="3232018" y="354336"/>
                </a:lnTo>
                <a:lnTo>
                  <a:pt x="3254903" y="338907"/>
                </a:lnTo>
                <a:lnTo>
                  <a:pt x="3270332" y="316022"/>
                </a:lnTo>
                <a:lnTo>
                  <a:pt x="3275990" y="287997"/>
                </a:lnTo>
                <a:lnTo>
                  <a:pt x="3275990" y="71996"/>
                </a:lnTo>
                <a:lnTo>
                  <a:pt x="3270332" y="43971"/>
                </a:lnTo>
                <a:lnTo>
                  <a:pt x="3254903" y="21086"/>
                </a:lnTo>
                <a:lnTo>
                  <a:pt x="3232018" y="5657"/>
                </a:lnTo>
                <a:lnTo>
                  <a:pt x="3203994" y="0"/>
                </a:lnTo>
                <a:close/>
              </a:path>
            </a:pathLst>
          </a:custGeom>
          <a:solidFill>
            <a:srgbClr val="B30738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" name="object 3"/>
          <p:cNvSpPr/>
          <p:nvPr/>
        </p:nvSpPr>
        <p:spPr>
          <a:xfrm>
            <a:off x="6139328" y="1388585"/>
            <a:ext cx="2059849" cy="462915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4" name="object 4"/>
          <p:cNvSpPr/>
          <p:nvPr/>
        </p:nvSpPr>
        <p:spPr>
          <a:xfrm>
            <a:off x="6139328" y="1897722"/>
            <a:ext cx="2059849" cy="995226"/>
          </a:xfrm>
          <a:custGeom>
            <a:avLst/>
            <a:gdLst/>
            <a:ahLst/>
            <a:cxnLst/>
            <a:rect l="l" t="t" r="r" b="b"/>
            <a:pathLst>
              <a:path w="1602104" h="774064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720001"/>
                </a:lnTo>
                <a:lnTo>
                  <a:pt x="4244" y="741018"/>
                </a:lnTo>
                <a:lnTo>
                  <a:pt x="15817" y="758183"/>
                </a:lnTo>
                <a:lnTo>
                  <a:pt x="32982" y="769757"/>
                </a:lnTo>
                <a:lnTo>
                  <a:pt x="54000" y="774001"/>
                </a:lnTo>
                <a:lnTo>
                  <a:pt x="1548003" y="774001"/>
                </a:lnTo>
                <a:lnTo>
                  <a:pt x="1569020" y="769757"/>
                </a:lnTo>
                <a:lnTo>
                  <a:pt x="1586185" y="758183"/>
                </a:lnTo>
                <a:lnTo>
                  <a:pt x="1597759" y="741018"/>
                </a:lnTo>
                <a:lnTo>
                  <a:pt x="1602003" y="720001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5" name="object 5"/>
          <p:cNvSpPr/>
          <p:nvPr/>
        </p:nvSpPr>
        <p:spPr>
          <a:xfrm>
            <a:off x="6139328" y="2939155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4" h="486410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6" name="object 6"/>
          <p:cNvSpPr/>
          <p:nvPr/>
        </p:nvSpPr>
        <p:spPr>
          <a:xfrm>
            <a:off x="6139328" y="3610299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4" h="486410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7" name="object 7"/>
          <p:cNvSpPr/>
          <p:nvPr/>
        </p:nvSpPr>
        <p:spPr>
          <a:xfrm>
            <a:off x="3987042" y="1573725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5" h="48641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8" name="object 8"/>
          <p:cNvSpPr/>
          <p:nvPr/>
        </p:nvSpPr>
        <p:spPr>
          <a:xfrm>
            <a:off x="3987042" y="2244871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5" h="486410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9" name="object 9"/>
          <p:cNvSpPr/>
          <p:nvPr/>
        </p:nvSpPr>
        <p:spPr>
          <a:xfrm>
            <a:off x="3987042" y="2916008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5" h="486410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0" name="object 10"/>
          <p:cNvSpPr/>
          <p:nvPr/>
        </p:nvSpPr>
        <p:spPr>
          <a:xfrm>
            <a:off x="3987042" y="3587154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5" h="48641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1" name="object 11"/>
          <p:cNvSpPr/>
          <p:nvPr/>
        </p:nvSpPr>
        <p:spPr>
          <a:xfrm>
            <a:off x="6139328" y="4281437"/>
            <a:ext cx="2059849" cy="833574"/>
          </a:xfrm>
          <a:custGeom>
            <a:avLst/>
            <a:gdLst/>
            <a:ahLst/>
            <a:cxnLst/>
            <a:rect l="l" t="t" r="r" b="b"/>
            <a:pathLst>
              <a:path w="1602104" h="648335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594004"/>
                </a:lnTo>
                <a:lnTo>
                  <a:pt x="4244" y="615022"/>
                </a:lnTo>
                <a:lnTo>
                  <a:pt x="15817" y="632186"/>
                </a:lnTo>
                <a:lnTo>
                  <a:pt x="32982" y="643760"/>
                </a:lnTo>
                <a:lnTo>
                  <a:pt x="54000" y="648004"/>
                </a:lnTo>
                <a:lnTo>
                  <a:pt x="1548003" y="648004"/>
                </a:lnTo>
                <a:lnTo>
                  <a:pt x="1569020" y="643760"/>
                </a:lnTo>
                <a:lnTo>
                  <a:pt x="1586185" y="632186"/>
                </a:lnTo>
                <a:lnTo>
                  <a:pt x="1597759" y="615022"/>
                </a:lnTo>
                <a:lnTo>
                  <a:pt x="1602003" y="594004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2" name="object 12"/>
          <p:cNvSpPr/>
          <p:nvPr/>
        </p:nvSpPr>
        <p:spPr>
          <a:xfrm>
            <a:off x="6139328" y="5160864"/>
            <a:ext cx="2059849" cy="810714"/>
          </a:xfrm>
          <a:custGeom>
            <a:avLst/>
            <a:gdLst/>
            <a:ahLst/>
            <a:cxnLst/>
            <a:rect l="l" t="t" r="r" b="b"/>
            <a:pathLst>
              <a:path w="1602104" h="630554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575995"/>
                </a:lnTo>
                <a:lnTo>
                  <a:pt x="4244" y="597018"/>
                </a:lnTo>
                <a:lnTo>
                  <a:pt x="15817" y="614183"/>
                </a:lnTo>
                <a:lnTo>
                  <a:pt x="32982" y="625753"/>
                </a:lnTo>
                <a:lnTo>
                  <a:pt x="54000" y="629996"/>
                </a:lnTo>
                <a:lnTo>
                  <a:pt x="1548003" y="629996"/>
                </a:lnTo>
                <a:lnTo>
                  <a:pt x="1569020" y="625753"/>
                </a:lnTo>
                <a:lnTo>
                  <a:pt x="1586185" y="614183"/>
                </a:lnTo>
                <a:lnTo>
                  <a:pt x="1597759" y="597018"/>
                </a:lnTo>
                <a:lnTo>
                  <a:pt x="1602003" y="575995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3" name="object 13"/>
          <p:cNvSpPr/>
          <p:nvPr/>
        </p:nvSpPr>
        <p:spPr>
          <a:xfrm>
            <a:off x="3987042" y="4929438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5" h="486410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4" name="object 14"/>
          <p:cNvSpPr/>
          <p:nvPr/>
        </p:nvSpPr>
        <p:spPr>
          <a:xfrm>
            <a:off x="3987042" y="4258293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5" h="48641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5" name="object 15"/>
          <p:cNvSpPr/>
          <p:nvPr/>
        </p:nvSpPr>
        <p:spPr>
          <a:xfrm>
            <a:off x="6139328" y="6017154"/>
            <a:ext cx="2059849" cy="462915"/>
          </a:xfrm>
          <a:custGeom>
            <a:avLst/>
            <a:gdLst/>
            <a:ahLst/>
            <a:cxnLst/>
            <a:rect l="l" t="t" r="r" b="b"/>
            <a:pathLst>
              <a:path w="1602104" h="360045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6" name="object 16"/>
          <p:cNvSpPr txBox="1"/>
          <p:nvPr/>
        </p:nvSpPr>
        <p:spPr>
          <a:xfrm>
            <a:off x="3723784" y="40738"/>
            <a:ext cx="4580164" cy="683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99" algn="ctr">
              <a:lnSpc>
                <a:spcPts val="1376"/>
              </a:lnSpc>
              <a:tabLst>
                <a:tab pos="1130741" algn="l"/>
              </a:tabLst>
            </a:pPr>
            <a:r>
              <a:rPr sz="1929" baseline="-13888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929" spc="-9" baseline="-1388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29" baseline="-13888" dirty="0">
                <a:solidFill>
                  <a:srgbClr val="FFFFFF"/>
                </a:solidFill>
                <a:latin typeface="Arial Black"/>
                <a:cs typeface="Arial Black"/>
              </a:rPr>
              <a:t>2	</a:t>
            </a:r>
            <a:r>
              <a:rPr sz="964" spc="-13" dirty="0">
                <a:solidFill>
                  <a:srgbClr val="FFFFFF"/>
                </a:solidFill>
                <a:latin typeface="Arial Black"/>
                <a:cs typeface="Arial Black"/>
              </a:rPr>
              <a:t>RESUSCITATION </a:t>
            </a: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AND </a:t>
            </a:r>
            <a:r>
              <a:rPr sz="964" spc="-19" dirty="0">
                <a:solidFill>
                  <a:srgbClr val="FFFFFF"/>
                </a:solidFill>
                <a:latin typeface="Arial Black"/>
                <a:cs typeface="Arial Black"/>
              </a:rPr>
              <a:t>VENTILATORY</a:t>
            </a:r>
            <a:r>
              <a:rPr sz="964" spc="-3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64" spc="-6" dirty="0">
                <a:solidFill>
                  <a:srgbClr val="FFFFFF"/>
                </a:solidFill>
                <a:latin typeface="Arial Black"/>
                <a:cs typeface="Arial Black"/>
              </a:rPr>
              <a:t>SUPPORT</a:t>
            </a:r>
            <a:endParaRPr sz="964" dirty="0">
              <a:latin typeface="Arial Black"/>
              <a:cs typeface="Arial Black"/>
            </a:endParaRPr>
          </a:p>
          <a:p>
            <a:pPr marL="1428734">
              <a:spcBef>
                <a:spcPts val="1575"/>
              </a:spcBef>
            </a:pP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Possible signs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93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r>
              <a:rPr sz="1029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029" dirty="0">
              <a:latin typeface="Arial"/>
              <a:cs typeface="Arial"/>
            </a:endParaRPr>
          </a:p>
          <a:p>
            <a:pPr marL="454746">
              <a:spcBef>
                <a:spcPts val="231"/>
              </a:spcBef>
            </a:pP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Response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U •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Breathing Rate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0 or 6 • Pale / blue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colour</a:t>
            </a:r>
            <a:endParaRPr sz="1093" dirty="0">
              <a:latin typeface="Arial"/>
              <a:cs typeface="Arial"/>
            </a:endParaRPr>
          </a:p>
          <a:p>
            <a:pPr>
              <a:spcBef>
                <a:spcPts val="39"/>
              </a:spcBef>
            </a:pPr>
            <a:endParaRPr sz="900" dirty="0">
              <a:latin typeface="Arial"/>
              <a:cs typeface="Arial"/>
            </a:endParaRPr>
          </a:p>
          <a:p>
            <a:pPr marL="161651" algn="ctr">
              <a:tabLst>
                <a:tab pos="2313732" algn="l"/>
              </a:tabLst>
            </a:pPr>
            <a:r>
              <a:rPr sz="1286" b="1" dirty="0">
                <a:solidFill>
                  <a:srgbClr val="ED1C24"/>
                </a:solidFill>
                <a:latin typeface="Arial"/>
                <a:cs typeface="Arial"/>
              </a:rPr>
              <a:t>TIME </a:t>
            </a:r>
            <a:r>
              <a:rPr sz="1286" b="1" spc="-6" dirty="0">
                <a:solidFill>
                  <a:srgbClr val="ED1C24"/>
                </a:solidFill>
                <a:latin typeface="Arial"/>
                <a:cs typeface="Arial"/>
              </a:rPr>
              <a:t>CRITICAL	</a:t>
            </a:r>
            <a:r>
              <a:rPr sz="1286" b="1" dirty="0">
                <a:solidFill>
                  <a:srgbClr val="ED1C24"/>
                </a:solidFill>
                <a:latin typeface="Arial"/>
                <a:cs typeface="Arial"/>
              </a:rPr>
              <a:t>TIME</a:t>
            </a:r>
            <a:r>
              <a:rPr sz="1286" b="1" spc="-13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1286" b="1" spc="-6" dirty="0">
                <a:solidFill>
                  <a:srgbClr val="ED1C24"/>
                </a:solidFill>
                <a:latin typeface="Arial"/>
                <a:cs typeface="Arial"/>
              </a:rPr>
              <a:t>CRITICAL</a:t>
            </a:r>
            <a:endParaRPr sz="1286" dirty="0">
              <a:latin typeface="Arial"/>
              <a:cs typeface="Arial"/>
            </a:endParaRPr>
          </a:p>
          <a:p>
            <a:pPr marL="138791" algn="ctr">
              <a:spcBef>
                <a:spcPts val="251"/>
              </a:spcBef>
              <a:tabLst>
                <a:tab pos="2310467" algn="l"/>
              </a:tabLst>
            </a:pPr>
            <a:r>
              <a:rPr sz="1093" b="1" spc="-13" dirty="0">
                <a:solidFill>
                  <a:srgbClr val="FFFFFF"/>
                </a:solidFill>
                <a:latin typeface="Arial"/>
                <a:cs typeface="Arial"/>
              </a:rPr>
              <a:t>BREATHING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093" b="1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093" b="1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MIN	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093" b="1" spc="-13" dirty="0">
                <a:solidFill>
                  <a:srgbClr val="FFFFFF"/>
                </a:solidFill>
                <a:latin typeface="Arial"/>
                <a:cs typeface="Arial"/>
              </a:rPr>
              <a:t>BREATHING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93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CPR</a:t>
            </a:r>
            <a:endParaRPr sz="1093" dirty="0">
              <a:latin typeface="Arial"/>
              <a:cs typeface="Arial"/>
            </a:endParaRPr>
          </a:p>
          <a:p>
            <a:pPr marR="1983083" algn="ctr">
              <a:lnSpc>
                <a:spcPts val="1202"/>
              </a:lnSpc>
            </a:pP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093" b="1" spc="-19" dirty="0">
                <a:solidFill>
                  <a:srgbClr val="FFFFFF"/>
                </a:solidFill>
                <a:latin typeface="Arial"/>
                <a:cs typeface="Arial"/>
              </a:rPr>
              <a:t>VENTILATORY</a:t>
            </a:r>
            <a:r>
              <a:rPr sz="1093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1093" dirty="0">
              <a:latin typeface="Arial"/>
              <a:cs typeface="Arial"/>
            </a:endParaRPr>
          </a:p>
          <a:p>
            <a:pPr marL="2308834" algn="ctr">
              <a:lnSpc>
                <a:spcPts val="1202"/>
              </a:lnSpc>
            </a:pPr>
            <a:r>
              <a:rPr sz="1093" b="1" dirty="0">
                <a:solidFill>
                  <a:srgbClr val="231F20"/>
                </a:solidFill>
                <a:latin typeface="Arial"/>
                <a:cs typeface="Arial"/>
              </a:rPr>
              <a:t>INSERT OP</a:t>
            </a:r>
            <a:r>
              <a:rPr sz="1093" b="1" spc="-8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b="1" spc="-39" dirty="0">
                <a:solidFill>
                  <a:srgbClr val="231F20"/>
                </a:solidFill>
                <a:latin typeface="Arial"/>
                <a:cs typeface="Arial"/>
              </a:rPr>
              <a:t>AIRWAY</a:t>
            </a:r>
            <a:endParaRPr sz="1093" dirty="0">
              <a:latin typeface="Arial"/>
              <a:cs typeface="Arial"/>
            </a:endParaRPr>
          </a:p>
          <a:p>
            <a:pPr marR="6531" algn="ctr">
              <a:tabLst>
                <a:tab pos="2325163" algn="l"/>
              </a:tabLst>
            </a:pPr>
            <a:r>
              <a:rPr sz="1639" b="1" baseline="-39215" dirty="0">
                <a:solidFill>
                  <a:srgbClr val="FFFFFF"/>
                </a:solidFill>
                <a:latin typeface="Arial"/>
                <a:cs typeface="Arial"/>
              </a:rPr>
              <a:t>INSERT OP</a:t>
            </a:r>
            <a:r>
              <a:rPr sz="1639" b="1" spc="-86" baseline="-39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9" b="1" spc="-57" baseline="-39215" dirty="0">
                <a:solidFill>
                  <a:srgbClr val="FFFFFF"/>
                </a:solidFill>
                <a:latin typeface="Arial"/>
                <a:cs typeface="Arial"/>
              </a:rPr>
              <a:t>AIRWAY	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Prepare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suction</a:t>
            </a:r>
            <a:endParaRPr sz="1093" dirty="0">
              <a:latin typeface="Arial"/>
              <a:cs typeface="Arial"/>
            </a:endParaRPr>
          </a:p>
          <a:p>
            <a:pPr marL="2579886" marR="261254" indent="-1774896">
              <a:spcBef>
                <a:spcPts val="1389"/>
              </a:spcBef>
              <a:tabLst>
                <a:tab pos="2741537" algn="l"/>
              </a:tabLst>
            </a:pPr>
            <a:r>
              <a:rPr sz="1639" baseline="29411" dirty="0">
                <a:solidFill>
                  <a:srgbClr val="FFFFFF"/>
                </a:solidFill>
                <a:latin typeface="Arial"/>
                <a:cs typeface="Arial"/>
              </a:rPr>
              <a:t>Prepare suction		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child casualties, 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or adult drowned</a:t>
            </a:r>
            <a:r>
              <a:rPr sz="1093" spc="-1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casualties,</a:t>
            </a:r>
            <a:endParaRPr sz="1093" dirty="0">
              <a:latin typeface="Arial"/>
              <a:cs typeface="Arial"/>
            </a:endParaRPr>
          </a:p>
          <a:p>
            <a:pPr marL="613947">
              <a:spcBef>
                <a:spcPts val="90"/>
              </a:spcBef>
              <a:tabLst>
                <a:tab pos="2988912" algn="l"/>
              </a:tabLst>
            </a:pP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ASSIST </a:t>
            </a:r>
            <a:r>
              <a:rPr sz="1093" b="1" spc="-13" dirty="0">
                <a:solidFill>
                  <a:srgbClr val="FFFFFF"/>
                </a:solidFill>
                <a:latin typeface="Arial"/>
                <a:cs typeface="Arial"/>
              </a:rPr>
              <a:t>BREATHING	</a:t>
            </a:r>
            <a:r>
              <a:rPr sz="1639" spc="-9" baseline="3267" dirty="0">
                <a:solidFill>
                  <a:srgbClr val="231F20"/>
                </a:solidFill>
                <a:latin typeface="Arial"/>
                <a:cs typeface="Arial"/>
              </a:rPr>
              <a:t>give </a:t>
            </a:r>
            <a:r>
              <a:rPr sz="1639" b="1" baseline="3267" dirty="0">
                <a:solidFill>
                  <a:srgbClr val="231F20"/>
                </a:solidFill>
                <a:latin typeface="Arial"/>
                <a:cs typeface="Arial"/>
              </a:rPr>
              <a:t>5 </a:t>
            </a:r>
            <a:r>
              <a:rPr sz="1639" spc="-9" baseline="3267" dirty="0">
                <a:solidFill>
                  <a:srgbClr val="231F20"/>
                </a:solidFill>
                <a:latin typeface="Arial"/>
                <a:cs typeface="Arial"/>
              </a:rPr>
              <a:t>breaths.</a:t>
            </a:r>
            <a:endParaRPr sz="1639" baseline="3267" dirty="0">
              <a:latin typeface="Arial"/>
              <a:cs typeface="Arial"/>
            </a:endParaRPr>
          </a:p>
          <a:p>
            <a:pPr marL="586189" marR="311056" indent="-109400">
              <a:tabLst>
                <a:tab pos="2628871" algn="l"/>
                <a:tab pos="2738271" algn="l"/>
              </a:tabLst>
            </a:pP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GIVE OXYGEN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l/min	</a:t>
            </a:r>
            <a:r>
              <a:rPr sz="1639" b="1" baseline="-9803" dirty="0">
                <a:solidFill>
                  <a:srgbClr val="231F20"/>
                </a:solidFill>
                <a:latin typeface="Arial"/>
                <a:cs typeface="Arial"/>
              </a:rPr>
              <a:t>GIVE OXYGEN </a:t>
            </a:r>
            <a:r>
              <a:rPr sz="1639" spc="-9" baseline="-9803" dirty="0">
                <a:solidFill>
                  <a:srgbClr val="231F20"/>
                </a:solidFill>
                <a:latin typeface="Arial"/>
                <a:cs typeface="Arial"/>
              </a:rPr>
              <a:t>@</a:t>
            </a:r>
            <a:r>
              <a:rPr sz="1639" b="1" spc="-9" baseline="-9803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r>
              <a:rPr sz="1639" b="1" spc="-174" baseline="-980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spc="-9" baseline="-9803" dirty="0">
                <a:solidFill>
                  <a:srgbClr val="231F20"/>
                </a:solidFill>
                <a:latin typeface="Arial"/>
                <a:cs typeface="Arial"/>
              </a:rPr>
              <a:t>l/min 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via BVM /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pocket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mask		</a:t>
            </a:r>
            <a:r>
              <a:rPr sz="1639" baseline="-9803" dirty="0">
                <a:solidFill>
                  <a:srgbClr val="231F20"/>
                </a:solidFill>
                <a:latin typeface="Arial"/>
                <a:cs typeface="Arial"/>
              </a:rPr>
              <a:t>via BVM / </a:t>
            </a:r>
            <a:r>
              <a:rPr sz="1639" spc="-9" baseline="-9803" dirty="0">
                <a:solidFill>
                  <a:srgbClr val="231F20"/>
                </a:solidFill>
                <a:latin typeface="Arial"/>
                <a:cs typeface="Arial"/>
              </a:rPr>
              <a:t>pocket</a:t>
            </a:r>
            <a:r>
              <a:rPr sz="1639" spc="-114" baseline="-980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baseline="-9803" dirty="0">
                <a:solidFill>
                  <a:srgbClr val="231F20"/>
                </a:solidFill>
                <a:latin typeface="Arial"/>
                <a:cs typeface="Arial"/>
              </a:rPr>
              <a:t>mask</a:t>
            </a:r>
            <a:endParaRPr sz="1639" baseline="-9803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14" dirty="0">
              <a:latin typeface="Arial"/>
              <a:cs typeface="Arial"/>
            </a:endParaRPr>
          </a:p>
          <a:p>
            <a:pPr marL="654768" marR="404128" indent="-160835">
              <a:lnSpc>
                <a:spcPct val="63900"/>
              </a:lnSpc>
              <a:spcBef>
                <a:spcPts val="855"/>
              </a:spcBef>
              <a:tabLst>
                <a:tab pos="2722759" algn="l"/>
              </a:tabLst>
            </a:pP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seconds</a:t>
            </a:r>
            <a:r>
              <a:rPr sz="1093" spc="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1093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casualty’s	</a:t>
            </a:r>
            <a:r>
              <a:rPr sz="1639" baseline="22875" dirty="0">
                <a:solidFill>
                  <a:srgbClr val="231F20"/>
                </a:solidFill>
                <a:latin typeface="Arial"/>
                <a:cs typeface="Arial"/>
              </a:rPr>
              <a:t>Adult: </a:t>
            </a:r>
            <a:r>
              <a:rPr sz="1639" b="1" spc="-9" baseline="22875" dirty="0">
                <a:solidFill>
                  <a:srgbClr val="231F20"/>
                </a:solidFill>
                <a:latin typeface="Arial"/>
                <a:cs typeface="Arial"/>
              </a:rPr>
              <a:t>30</a:t>
            </a:r>
            <a:r>
              <a:rPr sz="1639" b="1" spc="-183" baseline="228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baseline="22875" dirty="0">
                <a:solidFill>
                  <a:srgbClr val="231F20"/>
                </a:solidFill>
                <a:latin typeface="Arial"/>
                <a:cs typeface="Arial"/>
              </a:rPr>
              <a:t>compressions  </a:t>
            </a:r>
            <a:r>
              <a:rPr sz="1639" spc="-9" baseline="-22875" dirty="0">
                <a:solidFill>
                  <a:srgbClr val="FFFFFF"/>
                </a:solidFill>
                <a:latin typeface="Arial"/>
                <a:cs typeface="Arial"/>
              </a:rPr>
              <a:t>breath, give</a:t>
            </a:r>
            <a:r>
              <a:rPr sz="1639" baseline="-22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9" b="1" baseline="-2287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39" b="1" spc="9" baseline="-22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9" spc="-9" baseline="-22875" dirty="0">
                <a:solidFill>
                  <a:srgbClr val="FFFFFF"/>
                </a:solidFill>
                <a:latin typeface="Arial"/>
                <a:cs typeface="Arial"/>
              </a:rPr>
              <a:t>breath	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Child: </a:t>
            </a:r>
            <a:r>
              <a:rPr sz="1093" b="1" spc="-6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r>
              <a:rPr sz="1093" b="1" spc="-1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compressions</a:t>
            </a:r>
            <a:endParaRPr sz="1093" dirty="0">
              <a:latin typeface="Arial"/>
              <a:cs typeface="Arial"/>
            </a:endParaRPr>
          </a:p>
          <a:p>
            <a:pPr marL="2308018" algn="ctr"/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At a rate: </a:t>
            </a:r>
            <a:r>
              <a:rPr sz="1093" b="1" spc="-6" dirty="0">
                <a:solidFill>
                  <a:srgbClr val="231F20"/>
                </a:solidFill>
                <a:latin typeface="Arial"/>
                <a:cs typeface="Arial"/>
              </a:rPr>
              <a:t>100-120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093" spc="-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minute</a:t>
            </a:r>
            <a:endParaRPr sz="1093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7" dirty="0">
              <a:latin typeface="Arial"/>
              <a:cs typeface="Arial"/>
            </a:endParaRPr>
          </a:p>
          <a:p>
            <a:pPr marL="415558" marR="310239" indent="2576620">
              <a:lnSpc>
                <a:spcPts val="1246"/>
              </a:lnSpc>
              <a:tabLst>
                <a:tab pos="2628871" algn="l"/>
              </a:tabLst>
            </a:pP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Give </a:t>
            </a:r>
            <a:r>
              <a:rPr sz="1093" b="1" dirty="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breaths 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Continue assisting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breathing	</a:t>
            </a:r>
            <a:r>
              <a:rPr sz="1639" b="1" baseline="-16339" dirty="0">
                <a:solidFill>
                  <a:srgbClr val="231F20"/>
                </a:solidFill>
                <a:latin typeface="Arial"/>
                <a:cs typeface="Arial"/>
              </a:rPr>
              <a:t>GIVE OXYGEN </a:t>
            </a:r>
            <a:r>
              <a:rPr sz="1639" spc="-9" baseline="-16339" dirty="0">
                <a:solidFill>
                  <a:srgbClr val="231F20"/>
                </a:solidFill>
                <a:latin typeface="Arial"/>
                <a:cs typeface="Arial"/>
              </a:rPr>
              <a:t>@</a:t>
            </a:r>
            <a:r>
              <a:rPr sz="1639" b="1" spc="-9" baseline="-16339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r>
              <a:rPr sz="1639" b="1" spc="-174" baseline="-1633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spc="-9" baseline="-16339" dirty="0">
                <a:solidFill>
                  <a:srgbClr val="231F20"/>
                </a:solidFill>
                <a:latin typeface="Arial"/>
                <a:cs typeface="Arial"/>
              </a:rPr>
              <a:t>l/min</a:t>
            </a:r>
            <a:endParaRPr sz="1639" baseline="-16339" dirty="0">
              <a:latin typeface="Arial"/>
              <a:cs typeface="Arial"/>
            </a:endParaRPr>
          </a:p>
          <a:p>
            <a:pPr marL="2738271">
              <a:spcBef>
                <a:spcPts val="262"/>
              </a:spcBef>
            </a:pP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via BVM /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pocket</a:t>
            </a:r>
            <a:r>
              <a:rPr sz="1093" spc="-3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mask</a:t>
            </a:r>
            <a:endParaRPr sz="1093" dirty="0">
              <a:latin typeface="Arial"/>
              <a:cs typeface="Arial"/>
            </a:endParaRPr>
          </a:p>
          <a:p>
            <a:pPr>
              <a:spcBef>
                <a:spcPts val="19"/>
              </a:spcBef>
            </a:pPr>
            <a:endParaRPr sz="900" dirty="0">
              <a:latin typeface="Arial"/>
              <a:cs typeface="Arial"/>
            </a:endParaRPr>
          </a:p>
          <a:p>
            <a:pPr marL="408210" marR="400046" indent="4899">
              <a:tabLst>
                <a:tab pos="2718677" algn="l"/>
                <a:tab pos="2868898" algn="l"/>
              </a:tabLst>
            </a:pP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casualty’s</a:t>
            </a:r>
            <a:r>
              <a:rPr sz="1093" spc="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breaths</a:t>
            </a:r>
            <a:r>
              <a:rPr sz="1093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become	</a:t>
            </a:r>
            <a:r>
              <a:rPr sz="1639" spc="-9" baseline="-16339" dirty="0">
                <a:solidFill>
                  <a:srgbClr val="231F20"/>
                </a:solidFill>
                <a:latin typeface="Arial"/>
                <a:cs typeface="Arial"/>
              </a:rPr>
              <a:t>Continue</a:t>
            </a:r>
            <a:r>
              <a:rPr sz="1639" spc="-154" baseline="-1633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baseline="-16339" dirty="0">
                <a:solidFill>
                  <a:srgbClr val="231F20"/>
                </a:solidFill>
                <a:latin typeface="Arial"/>
                <a:cs typeface="Arial"/>
              </a:rPr>
              <a:t>compressions 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more than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seconds</a:t>
            </a:r>
            <a:r>
              <a:rPr sz="1093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apart,		</a:t>
            </a:r>
            <a:r>
              <a:rPr sz="1639" spc="-9" baseline="-16339" dirty="0">
                <a:solidFill>
                  <a:srgbClr val="231F20"/>
                </a:solidFill>
                <a:latin typeface="Arial"/>
                <a:cs typeface="Arial"/>
              </a:rPr>
              <a:t>Adult-</a:t>
            </a:r>
            <a:r>
              <a:rPr sz="1639" b="1" spc="-9" baseline="-16339" dirty="0">
                <a:solidFill>
                  <a:srgbClr val="231F20"/>
                </a:solidFill>
                <a:latin typeface="Arial"/>
                <a:cs typeface="Arial"/>
              </a:rPr>
              <a:t>30 </a:t>
            </a:r>
            <a:r>
              <a:rPr sz="1639" baseline="-16339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639" spc="-28" baseline="-1633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spc="-9" baseline="-16339" dirty="0">
                <a:solidFill>
                  <a:srgbClr val="231F20"/>
                </a:solidFill>
                <a:latin typeface="Arial"/>
                <a:cs typeface="Arial"/>
              </a:rPr>
              <a:t>Child-</a:t>
            </a:r>
            <a:r>
              <a:rPr sz="1639" b="1" spc="-9" baseline="-16339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endParaRPr sz="1639" baseline="-16339" dirty="0">
              <a:latin typeface="Arial"/>
              <a:cs typeface="Arial"/>
            </a:endParaRPr>
          </a:p>
          <a:p>
            <a:pPr marL="365756">
              <a:spcBef>
                <a:spcPts val="347"/>
              </a:spcBef>
              <a:tabLst>
                <a:tab pos="2575804" algn="l"/>
              </a:tabLst>
            </a:pPr>
            <a:r>
              <a:rPr sz="1639" spc="-9" baseline="16339" dirty="0">
                <a:solidFill>
                  <a:srgbClr val="FFFFFF"/>
                </a:solidFill>
                <a:latin typeface="Arial"/>
                <a:cs typeface="Arial"/>
              </a:rPr>
              <a:t>or if in doubt,</a:t>
            </a:r>
            <a:r>
              <a:rPr sz="1639" spc="9" baseline="163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9" baseline="16339" dirty="0">
                <a:solidFill>
                  <a:srgbClr val="FFFFFF"/>
                </a:solidFill>
                <a:latin typeface="Arial"/>
                <a:cs typeface="Arial"/>
              </a:rPr>
              <a:t>commence</a:t>
            </a:r>
            <a:r>
              <a:rPr sz="1639" spc="9" baseline="163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9" spc="-9" baseline="16339" dirty="0">
                <a:solidFill>
                  <a:srgbClr val="FFFFFF"/>
                </a:solidFill>
                <a:latin typeface="Arial"/>
                <a:cs typeface="Arial"/>
              </a:rPr>
              <a:t>CPR	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93" b="1" dirty="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breaths, only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stopping</a:t>
            </a:r>
            <a:r>
              <a:rPr sz="1093" spc="-5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endParaRPr sz="1093" dirty="0">
              <a:latin typeface="Arial"/>
              <a:cs typeface="Arial"/>
            </a:endParaRPr>
          </a:p>
          <a:p>
            <a:pPr marL="2308018" algn="ctr"/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shows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obvious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signs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93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life</a:t>
            </a:r>
            <a:endParaRPr sz="1093" dirty="0">
              <a:latin typeface="Arial"/>
              <a:cs typeface="Arial"/>
            </a:endParaRPr>
          </a:p>
          <a:p>
            <a:pPr marR="1985532" algn="ctr">
              <a:spcBef>
                <a:spcPts val="347"/>
              </a:spcBef>
            </a:pP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Prepare</a:t>
            </a:r>
            <a:r>
              <a:rPr sz="1093" spc="-7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AED</a:t>
            </a:r>
            <a:endParaRPr sz="1093" dirty="0">
              <a:latin typeface="Arial"/>
              <a:cs typeface="Arial"/>
            </a:endParaRPr>
          </a:p>
          <a:p>
            <a:pPr>
              <a:lnSpc>
                <a:spcPts val="1278"/>
              </a:lnSpc>
              <a:tabLst>
                <a:tab pos="797642" algn="l"/>
                <a:tab pos="2502326" algn="l"/>
              </a:tabLst>
            </a:pPr>
            <a:r>
              <a:rPr sz="1350" spc="-9" baseline="-75396" dirty="0">
                <a:solidFill>
                  <a:srgbClr val="FFFFFF"/>
                </a:solidFill>
                <a:latin typeface="Arial"/>
                <a:cs typeface="Arial"/>
              </a:rPr>
              <a:t>2016	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potential use	</a:t>
            </a:r>
            <a:r>
              <a:rPr sz="1639" spc="-19" baseline="3267" dirty="0">
                <a:solidFill>
                  <a:srgbClr val="231F20"/>
                </a:solidFill>
                <a:latin typeface="Arial"/>
                <a:cs typeface="Arial"/>
              </a:rPr>
              <a:t>Connect AED soon as</a:t>
            </a:r>
            <a:r>
              <a:rPr sz="1639" spc="-114" baseline="32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spc="-19" baseline="3267" dirty="0">
                <a:solidFill>
                  <a:srgbClr val="231F20"/>
                </a:solidFill>
                <a:latin typeface="Arial"/>
                <a:cs typeface="Arial"/>
              </a:rPr>
              <a:t>possible</a:t>
            </a:r>
            <a:endParaRPr sz="1639" baseline="3267" dirty="0">
              <a:latin typeface="Arial"/>
              <a:cs typeface="Arial"/>
            </a:endParaRPr>
          </a:p>
          <a:p>
            <a:pPr marL="2692552">
              <a:lnSpc>
                <a:spcPts val="1278"/>
              </a:lnSpc>
            </a:pPr>
            <a:r>
              <a:rPr sz="1093" spc="-13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follow </a:t>
            </a:r>
            <a:r>
              <a:rPr sz="1093" spc="-13" dirty="0">
                <a:solidFill>
                  <a:srgbClr val="231F20"/>
                </a:solidFill>
                <a:latin typeface="Arial"/>
                <a:cs typeface="Arial"/>
              </a:rPr>
              <a:t>AED</a:t>
            </a:r>
            <a:r>
              <a:rPr sz="1093" spc="-8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13" dirty="0">
                <a:solidFill>
                  <a:srgbClr val="231F20"/>
                </a:solidFill>
                <a:latin typeface="Arial"/>
                <a:cs typeface="Arial"/>
              </a:rPr>
              <a:t>prompts.</a:t>
            </a:r>
            <a:endParaRPr sz="1093" dirty="0">
              <a:latin typeface="Arial"/>
              <a:cs typeface="Arial"/>
            </a:endParaRPr>
          </a:p>
          <a:p>
            <a:pPr>
              <a:lnSpc>
                <a:spcPts val="1093"/>
              </a:lnSpc>
              <a:spcBef>
                <a:spcPts val="482"/>
              </a:spcBef>
              <a:tabLst>
                <a:tab pos="344529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July	</a:t>
            </a:r>
            <a:r>
              <a:rPr sz="1157" b="1" spc="-6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endParaRPr sz="1157" dirty="0">
              <a:latin typeface="Arial"/>
              <a:cs typeface="Arial"/>
            </a:endParaRPr>
          </a:p>
          <a:p>
            <a:pPr>
              <a:lnSpc>
                <a:spcPts val="1016"/>
              </a:lnSpc>
              <a:tabLst>
                <a:tab pos="2495794" algn="l"/>
              </a:tabLst>
            </a:pPr>
            <a:r>
              <a:rPr sz="1350" baseline="11904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93" spc="-13" dirty="0">
                <a:solidFill>
                  <a:srgbClr val="231F20"/>
                </a:solidFill>
                <a:latin typeface="Arial"/>
                <a:cs typeface="Arial"/>
              </a:rPr>
              <a:t>possible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raise </a:t>
            </a:r>
            <a:r>
              <a:rPr sz="1093" spc="-13" dirty="0">
                <a:solidFill>
                  <a:srgbClr val="231F20"/>
                </a:solidFill>
                <a:latin typeface="Arial"/>
                <a:cs typeface="Arial"/>
              </a:rPr>
              <a:t>casualty’s</a:t>
            </a:r>
            <a:r>
              <a:rPr sz="1093" spc="-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feet.</a:t>
            </a:r>
            <a:endParaRPr sz="1093" dirty="0">
              <a:latin typeface="Arial"/>
              <a:cs typeface="Arial"/>
            </a:endParaRPr>
          </a:p>
          <a:p>
            <a:pPr marL="262887" marR="2529268" indent="-263702">
              <a:lnSpc>
                <a:spcPts val="1080"/>
              </a:lnSpc>
              <a:spcBef>
                <a:spcPts val="206"/>
              </a:spcBef>
            </a:pPr>
            <a:r>
              <a:rPr sz="900" spc="-6" dirty="0">
                <a:solidFill>
                  <a:srgbClr val="FFFFFF"/>
                </a:solidFill>
                <a:latin typeface="Arial"/>
                <a:cs typeface="Arial"/>
              </a:rPr>
              <a:t>1.0 </a:t>
            </a:r>
            <a:r>
              <a:rPr sz="1446" baseline="3703" dirty="0">
                <a:solidFill>
                  <a:srgbClr val="231F20"/>
                </a:solidFill>
                <a:latin typeface="Arial"/>
                <a:cs typeface="Arial"/>
              </a:rPr>
              <a:t>Always </a:t>
            </a:r>
            <a:r>
              <a:rPr sz="1446" spc="-9" baseline="3703" dirty="0">
                <a:solidFill>
                  <a:srgbClr val="231F20"/>
                </a:solidFill>
                <a:latin typeface="Arial"/>
                <a:cs typeface="Arial"/>
              </a:rPr>
              <a:t>attempt CPR unless  </a:t>
            </a:r>
            <a:r>
              <a:rPr sz="964" dirty="0">
                <a:solidFill>
                  <a:srgbClr val="231F20"/>
                </a:solidFill>
                <a:latin typeface="Arial"/>
                <a:cs typeface="Arial"/>
              </a:rPr>
              <a:t>submersion time </a:t>
            </a:r>
            <a:r>
              <a:rPr sz="964" spc="-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964" dirty="0">
                <a:solidFill>
                  <a:srgbClr val="231F20"/>
                </a:solidFill>
                <a:latin typeface="Arial"/>
                <a:cs typeface="Arial"/>
              </a:rPr>
              <a:t>more than</a:t>
            </a:r>
            <a:r>
              <a:rPr sz="964" spc="-1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64" spc="-6" dirty="0">
                <a:solidFill>
                  <a:srgbClr val="231F20"/>
                </a:solidFill>
                <a:latin typeface="Arial"/>
                <a:cs typeface="Arial"/>
              </a:rPr>
              <a:t>90</a:t>
            </a:r>
            <a:endParaRPr sz="964" dirty="0">
              <a:latin typeface="Arial"/>
              <a:cs typeface="Arial"/>
            </a:endParaRPr>
          </a:p>
          <a:p>
            <a:pPr>
              <a:lnSpc>
                <a:spcPts val="1080"/>
              </a:lnSpc>
              <a:tabLst>
                <a:tab pos="2660710" algn="l"/>
              </a:tabLst>
            </a:pPr>
            <a:r>
              <a:rPr sz="1350" baseline="-126984" dirty="0">
                <a:solidFill>
                  <a:srgbClr val="FFFFFF"/>
                </a:solidFill>
                <a:latin typeface="Arial"/>
                <a:cs typeface="Arial"/>
              </a:rPr>
              <a:t>VERSION    </a:t>
            </a:r>
            <a:r>
              <a:rPr sz="964" dirty="0">
                <a:solidFill>
                  <a:srgbClr val="231F20"/>
                </a:solidFill>
                <a:latin typeface="Arial"/>
                <a:cs typeface="Arial"/>
              </a:rPr>
              <a:t>minutes, casualty </a:t>
            </a:r>
            <a:r>
              <a:rPr sz="964" spc="-6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964" spc="7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64" spc="-6" dirty="0">
                <a:solidFill>
                  <a:srgbClr val="231F20"/>
                </a:solidFill>
                <a:latin typeface="Arial"/>
                <a:cs typeface="Arial"/>
              </a:rPr>
              <a:t>decomposed or	</a:t>
            </a:r>
            <a:r>
              <a:rPr sz="1639" baseline="39215" dirty="0">
                <a:solidFill>
                  <a:srgbClr val="231F20"/>
                </a:solidFill>
                <a:latin typeface="Arial"/>
                <a:cs typeface="Arial"/>
              </a:rPr>
              <a:t>If casualty recovers</a:t>
            </a:r>
            <a:r>
              <a:rPr sz="1639" spc="-48" baseline="39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spc="-9" baseline="39215" dirty="0">
                <a:solidFill>
                  <a:srgbClr val="231F20"/>
                </a:solidFill>
                <a:latin typeface="Arial"/>
                <a:cs typeface="Arial"/>
              </a:rPr>
              <a:t>place</a:t>
            </a:r>
            <a:endParaRPr sz="1639" baseline="39215" dirty="0">
              <a:latin typeface="Arial"/>
              <a:cs typeface="Arial"/>
            </a:endParaRPr>
          </a:p>
          <a:p>
            <a:pPr marL="262887">
              <a:lnSpc>
                <a:spcPts val="1234"/>
              </a:lnSpc>
              <a:tabLst>
                <a:tab pos="2788073" algn="l"/>
              </a:tabLst>
            </a:pPr>
            <a:r>
              <a:rPr sz="964" spc="-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964" dirty="0">
                <a:solidFill>
                  <a:srgbClr val="231F20"/>
                </a:solidFill>
                <a:latin typeface="Arial"/>
                <a:cs typeface="Arial"/>
              </a:rPr>
              <a:t>a victim </a:t>
            </a:r>
            <a:r>
              <a:rPr sz="964" spc="-6" dirty="0">
                <a:solidFill>
                  <a:srgbClr val="231F20"/>
                </a:solidFill>
                <a:latin typeface="Arial"/>
                <a:cs typeface="Arial"/>
              </a:rPr>
              <a:t>of non-survivable </a:t>
            </a:r>
            <a:r>
              <a:rPr sz="964" dirty="0">
                <a:solidFill>
                  <a:srgbClr val="231F20"/>
                </a:solidFill>
                <a:latin typeface="Arial"/>
                <a:cs typeface="Arial"/>
              </a:rPr>
              <a:t>trauma.	</a:t>
            </a:r>
            <a:r>
              <a:rPr sz="1639" spc="-9" baseline="29411" dirty="0">
                <a:solidFill>
                  <a:srgbClr val="231F20"/>
                </a:solidFill>
                <a:latin typeface="Arial"/>
                <a:cs typeface="Arial"/>
              </a:rPr>
              <a:t>into </a:t>
            </a:r>
            <a:r>
              <a:rPr sz="1639" baseline="29411" dirty="0">
                <a:solidFill>
                  <a:srgbClr val="231F20"/>
                </a:solidFill>
                <a:latin typeface="Arial"/>
                <a:cs typeface="Arial"/>
              </a:rPr>
              <a:t>recovery</a:t>
            </a:r>
            <a:r>
              <a:rPr sz="1639" spc="-19" baseline="294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spc="-9" baseline="29411" dirty="0">
                <a:solidFill>
                  <a:srgbClr val="231F20"/>
                </a:solidFill>
                <a:latin typeface="Arial"/>
                <a:cs typeface="Arial"/>
              </a:rPr>
              <a:t>position</a:t>
            </a:r>
            <a:endParaRPr sz="1639" baseline="29411" dirty="0">
              <a:latin typeface="Arial"/>
              <a:cs typeface="Arial"/>
            </a:endParaRPr>
          </a:p>
          <a:p>
            <a:pPr marL="311872">
              <a:spcBef>
                <a:spcPts val="849"/>
              </a:spcBef>
              <a:tabLst>
                <a:tab pos="3907384" algn="l"/>
              </a:tabLst>
            </a:pPr>
            <a:r>
              <a:rPr sz="964" spc="-13" dirty="0">
                <a:solidFill>
                  <a:srgbClr val="FFFFFF"/>
                </a:solidFill>
                <a:latin typeface="Arial Black"/>
                <a:cs typeface="Arial Black"/>
              </a:rPr>
              <a:t>RESUSCITATION </a:t>
            </a: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964" spc="1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64" spc="-19" dirty="0">
                <a:solidFill>
                  <a:srgbClr val="FFFFFF"/>
                </a:solidFill>
                <a:latin typeface="Arial Black"/>
                <a:cs typeface="Arial Black"/>
              </a:rPr>
              <a:t>VENTILATORY</a:t>
            </a:r>
            <a:r>
              <a:rPr sz="964" spc="6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64" spc="-6" dirty="0">
                <a:solidFill>
                  <a:srgbClr val="FFFFFF"/>
                </a:solidFill>
                <a:latin typeface="Arial Black"/>
                <a:cs typeface="Arial Black"/>
              </a:rPr>
              <a:t>SUPPORT	</a:t>
            </a:r>
            <a:r>
              <a:rPr sz="1929" baseline="2777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929" spc="-202" baseline="2777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29" baseline="2777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929" baseline="2777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63044" y="1"/>
            <a:ext cx="1111159" cy="324122"/>
          </a:xfrm>
          <a:custGeom>
            <a:avLst/>
            <a:gdLst/>
            <a:ahLst/>
            <a:cxnLst/>
            <a:rect l="l" t="t" r="r" b="b"/>
            <a:pathLst>
              <a:path w="864235" h="252095">
                <a:moveTo>
                  <a:pt x="863994" y="0"/>
                </a:moveTo>
                <a:lnTo>
                  <a:pt x="0" y="0"/>
                </a:lnTo>
                <a:lnTo>
                  <a:pt x="0" y="251999"/>
                </a:lnTo>
                <a:lnTo>
                  <a:pt x="756006" y="251999"/>
                </a:lnTo>
                <a:lnTo>
                  <a:pt x="798040" y="243513"/>
                </a:lnTo>
                <a:lnTo>
                  <a:pt x="832365" y="220370"/>
                </a:lnTo>
                <a:lnTo>
                  <a:pt x="855508" y="186045"/>
                </a:lnTo>
                <a:lnTo>
                  <a:pt x="863994" y="144011"/>
                </a:lnTo>
                <a:lnTo>
                  <a:pt x="863994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8" name="object 18"/>
          <p:cNvSpPr/>
          <p:nvPr/>
        </p:nvSpPr>
        <p:spPr>
          <a:xfrm>
            <a:off x="7412185" y="6526294"/>
            <a:ext cx="1111159" cy="324122"/>
          </a:xfrm>
          <a:custGeom>
            <a:avLst/>
            <a:gdLst/>
            <a:ahLst/>
            <a:cxnLst/>
            <a:rect l="l" t="t" r="r" b="b"/>
            <a:pathLst>
              <a:path w="864235" h="252095">
                <a:moveTo>
                  <a:pt x="864002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251999"/>
                </a:lnTo>
                <a:lnTo>
                  <a:pt x="864002" y="251999"/>
                </a:lnTo>
                <a:lnTo>
                  <a:pt x="864002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9" name="object 19"/>
          <p:cNvSpPr/>
          <p:nvPr/>
        </p:nvSpPr>
        <p:spPr>
          <a:xfrm>
            <a:off x="3987047" y="370298"/>
            <a:ext cx="4212771" cy="462915"/>
          </a:xfrm>
          <a:custGeom>
            <a:avLst/>
            <a:gdLst/>
            <a:ahLst/>
            <a:cxnLst/>
            <a:rect l="l" t="t" r="r" b="b"/>
            <a:pathLst>
              <a:path w="3276600" h="360045">
                <a:moveTo>
                  <a:pt x="3203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287997"/>
                </a:lnTo>
                <a:lnTo>
                  <a:pt x="5657" y="316022"/>
                </a:lnTo>
                <a:lnTo>
                  <a:pt x="21086" y="338907"/>
                </a:lnTo>
                <a:lnTo>
                  <a:pt x="43971" y="354336"/>
                </a:lnTo>
                <a:lnTo>
                  <a:pt x="71996" y="359994"/>
                </a:lnTo>
                <a:lnTo>
                  <a:pt x="3203994" y="359994"/>
                </a:lnTo>
                <a:lnTo>
                  <a:pt x="3232018" y="354336"/>
                </a:lnTo>
                <a:lnTo>
                  <a:pt x="3254903" y="338907"/>
                </a:lnTo>
                <a:lnTo>
                  <a:pt x="3270332" y="316022"/>
                </a:lnTo>
                <a:lnTo>
                  <a:pt x="3275990" y="287997"/>
                </a:lnTo>
                <a:lnTo>
                  <a:pt x="3275990" y="71996"/>
                </a:lnTo>
                <a:lnTo>
                  <a:pt x="3270332" y="43971"/>
                </a:lnTo>
                <a:lnTo>
                  <a:pt x="3254903" y="21086"/>
                </a:lnTo>
                <a:lnTo>
                  <a:pt x="3232018" y="5657"/>
                </a:lnTo>
                <a:lnTo>
                  <a:pt x="3203994" y="0"/>
                </a:lnTo>
                <a:close/>
              </a:path>
            </a:pathLst>
          </a:custGeom>
          <a:solidFill>
            <a:srgbClr val="B30738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0" name="object 20"/>
          <p:cNvSpPr/>
          <p:nvPr/>
        </p:nvSpPr>
        <p:spPr>
          <a:xfrm>
            <a:off x="6139328" y="2094437"/>
            <a:ext cx="2059849" cy="462915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1" name="object 21"/>
          <p:cNvSpPr/>
          <p:nvPr/>
        </p:nvSpPr>
        <p:spPr>
          <a:xfrm>
            <a:off x="6139328" y="2603581"/>
            <a:ext cx="2059849" cy="995226"/>
          </a:xfrm>
          <a:custGeom>
            <a:avLst/>
            <a:gdLst/>
            <a:ahLst/>
            <a:cxnLst/>
            <a:rect l="l" t="t" r="r" b="b"/>
            <a:pathLst>
              <a:path w="1602104" h="774064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720001"/>
                </a:lnTo>
                <a:lnTo>
                  <a:pt x="4244" y="741018"/>
                </a:lnTo>
                <a:lnTo>
                  <a:pt x="15817" y="758183"/>
                </a:lnTo>
                <a:lnTo>
                  <a:pt x="32982" y="769757"/>
                </a:lnTo>
                <a:lnTo>
                  <a:pt x="54000" y="774001"/>
                </a:lnTo>
                <a:lnTo>
                  <a:pt x="1548003" y="774001"/>
                </a:lnTo>
                <a:lnTo>
                  <a:pt x="1569020" y="769757"/>
                </a:lnTo>
                <a:lnTo>
                  <a:pt x="1586185" y="758183"/>
                </a:lnTo>
                <a:lnTo>
                  <a:pt x="1597759" y="741018"/>
                </a:lnTo>
                <a:lnTo>
                  <a:pt x="1602003" y="720001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2" name="object 22"/>
          <p:cNvSpPr/>
          <p:nvPr/>
        </p:nvSpPr>
        <p:spPr>
          <a:xfrm>
            <a:off x="6139328" y="3645006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4" h="486410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3" name="object 23"/>
          <p:cNvSpPr/>
          <p:nvPr/>
        </p:nvSpPr>
        <p:spPr>
          <a:xfrm>
            <a:off x="6139328" y="4316151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4" h="486410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4" name="object 24"/>
          <p:cNvSpPr/>
          <p:nvPr/>
        </p:nvSpPr>
        <p:spPr>
          <a:xfrm>
            <a:off x="3987042" y="1573725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5" h="48641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5" name="object 25"/>
          <p:cNvSpPr/>
          <p:nvPr/>
        </p:nvSpPr>
        <p:spPr>
          <a:xfrm>
            <a:off x="3987042" y="2244871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5" h="486410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6" name="object 26"/>
          <p:cNvSpPr/>
          <p:nvPr/>
        </p:nvSpPr>
        <p:spPr>
          <a:xfrm>
            <a:off x="3987042" y="2916008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5" h="486410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7" name="object 27"/>
          <p:cNvSpPr/>
          <p:nvPr/>
        </p:nvSpPr>
        <p:spPr>
          <a:xfrm>
            <a:off x="3987042" y="3587154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5" h="48641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8" name="object 28"/>
          <p:cNvSpPr/>
          <p:nvPr/>
        </p:nvSpPr>
        <p:spPr>
          <a:xfrm>
            <a:off x="6139328" y="4987293"/>
            <a:ext cx="2059849" cy="833574"/>
          </a:xfrm>
          <a:custGeom>
            <a:avLst/>
            <a:gdLst/>
            <a:ahLst/>
            <a:cxnLst/>
            <a:rect l="l" t="t" r="r" b="b"/>
            <a:pathLst>
              <a:path w="1602104" h="648335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594004"/>
                </a:lnTo>
                <a:lnTo>
                  <a:pt x="4244" y="615022"/>
                </a:lnTo>
                <a:lnTo>
                  <a:pt x="15817" y="632186"/>
                </a:lnTo>
                <a:lnTo>
                  <a:pt x="32982" y="643760"/>
                </a:lnTo>
                <a:lnTo>
                  <a:pt x="54000" y="648004"/>
                </a:lnTo>
                <a:lnTo>
                  <a:pt x="1548003" y="648004"/>
                </a:lnTo>
                <a:lnTo>
                  <a:pt x="1569020" y="643760"/>
                </a:lnTo>
                <a:lnTo>
                  <a:pt x="1586185" y="632186"/>
                </a:lnTo>
                <a:lnTo>
                  <a:pt x="1597759" y="615022"/>
                </a:lnTo>
                <a:lnTo>
                  <a:pt x="1602003" y="594004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9" name="object 29"/>
          <p:cNvSpPr/>
          <p:nvPr/>
        </p:nvSpPr>
        <p:spPr>
          <a:xfrm>
            <a:off x="6139328" y="5866721"/>
            <a:ext cx="2059849" cy="451485"/>
          </a:xfrm>
          <a:custGeom>
            <a:avLst/>
            <a:gdLst/>
            <a:ahLst/>
            <a:cxnLst/>
            <a:rect l="l" t="t" r="r" b="b"/>
            <a:pathLst>
              <a:path w="1602104" h="351154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97002"/>
                </a:lnTo>
                <a:lnTo>
                  <a:pt x="4244" y="318019"/>
                </a:lnTo>
                <a:lnTo>
                  <a:pt x="15817" y="335184"/>
                </a:lnTo>
                <a:lnTo>
                  <a:pt x="32982" y="346758"/>
                </a:lnTo>
                <a:lnTo>
                  <a:pt x="54000" y="351002"/>
                </a:lnTo>
                <a:lnTo>
                  <a:pt x="1548003" y="351002"/>
                </a:lnTo>
                <a:lnTo>
                  <a:pt x="1569020" y="346758"/>
                </a:lnTo>
                <a:lnTo>
                  <a:pt x="1586185" y="335184"/>
                </a:lnTo>
                <a:lnTo>
                  <a:pt x="1597759" y="318019"/>
                </a:lnTo>
                <a:lnTo>
                  <a:pt x="1602003" y="297002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0" name="object 30"/>
          <p:cNvSpPr/>
          <p:nvPr/>
        </p:nvSpPr>
        <p:spPr>
          <a:xfrm>
            <a:off x="3987042" y="4929438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5" h="486410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1" name="object 31"/>
          <p:cNvSpPr/>
          <p:nvPr/>
        </p:nvSpPr>
        <p:spPr>
          <a:xfrm>
            <a:off x="3987042" y="4258293"/>
            <a:ext cx="2059849" cy="625383"/>
          </a:xfrm>
          <a:custGeom>
            <a:avLst/>
            <a:gdLst/>
            <a:ahLst/>
            <a:cxnLst/>
            <a:rect l="l" t="t" r="r" b="b"/>
            <a:pathLst>
              <a:path w="1602105" h="48641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432003"/>
                </a:lnTo>
                <a:lnTo>
                  <a:pt x="4244" y="453020"/>
                </a:lnTo>
                <a:lnTo>
                  <a:pt x="15817" y="470185"/>
                </a:lnTo>
                <a:lnTo>
                  <a:pt x="32982" y="481759"/>
                </a:lnTo>
                <a:lnTo>
                  <a:pt x="54000" y="486003"/>
                </a:lnTo>
                <a:lnTo>
                  <a:pt x="1548003" y="486003"/>
                </a:lnTo>
                <a:lnTo>
                  <a:pt x="1569020" y="481759"/>
                </a:lnTo>
                <a:lnTo>
                  <a:pt x="1586185" y="470185"/>
                </a:lnTo>
                <a:lnTo>
                  <a:pt x="1597759" y="453020"/>
                </a:lnTo>
                <a:lnTo>
                  <a:pt x="1602003" y="43200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2" name="object 32"/>
          <p:cNvSpPr/>
          <p:nvPr/>
        </p:nvSpPr>
        <p:spPr>
          <a:xfrm>
            <a:off x="6139328" y="1585302"/>
            <a:ext cx="2059849" cy="462915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3" name="object 33"/>
          <p:cNvSpPr txBox="1"/>
          <p:nvPr/>
        </p:nvSpPr>
        <p:spPr>
          <a:xfrm>
            <a:off x="3723784" y="40738"/>
            <a:ext cx="4580164" cy="6983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99" algn="ctr">
              <a:lnSpc>
                <a:spcPts val="1376"/>
              </a:lnSpc>
              <a:tabLst>
                <a:tab pos="1130741" algn="l"/>
              </a:tabLst>
            </a:pPr>
            <a:r>
              <a:rPr sz="1929" baseline="-13888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929" spc="-9" baseline="-1388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29" baseline="-13888" dirty="0">
                <a:solidFill>
                  <a:srgbClr val="FFFFFF"/>
                </a:solidFill>
                <a:latin typeface="Arial Black"/>
                <a:cs typeface="Arial Black"/>
              </a:rPr>
              <a:t>2	</a:t>
            </a:r>
            <a:r>
              <a:rPr sz="964" spc="-13" dirty="0">
                <a:solidFill>
                  <a:srgbClr val="FFFFFF"/>
                </a:solidFill>
                <a:latin typeface="Arial Black"/>
                <a:cs typeface="Arial Black"/>
              </a:rPr>
              <a:t>RESUSCITATION </a:t>
            </a: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AND </a:t>
            </a:r>
            <a:r>
              <a:rPr sz="964" spc="-19" dirty="0">
                <a:solidFill>
                  <a:srgbClr val="FFFFFF"/>
                </a:solidFill>
                <a:latin typeface="Arial Black"/>
                <a:cs typeface="Arial Black"/>
              </a:rPr>
              <a:t>VENTILATORY</a:t>
            </a:r>
            <a:r>
              <a:rPr sz="964" spc="-3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64" spc="-6" dirty="0">
                <a:solidFill>
                  <a:srgbClr val="FFFFFF"/>
                </a:solidFill>
                <a:latin typeface="Arial Black"/>
                <a:cs typeface="Arial Black"/>
              </a:rPr>
              <a:t>SUPPORT</a:t>
            </a:r>
            <a:endParaRPr sz="964" dirty="0">
              <a:latin typeface="Arial Black"/>
              <a:cs typeface="Arial Black"/>
            </a:endParaRPr>
          </a:p>
          <a:p>
            <a:pPr marL="1388730">
              <a:spcBef>
                <a:spcPts val="1530"/>
              </a:spcBef>
            </a:pPr>
            <a:r>
              <a:rPr sz="1157" b="1" dirty="0">
                <a:solidFill>
                  <a:srgbClr val="FFFFFF"/>
                </a:solidFill>
                <a:latin typeface="Arial"/>
                <a:cs typeface="Arial"/>
              </a:rPr>
              <a:t>Possible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signs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93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r>
              <a:rPr sz="1029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029" dirty="0">
              <a:latin typeface="Arial"/>
              <a:cs typeface="Arial"/>
            </a:endParaRPr>
          </a:p>
          <a:p>
            <a:pPr marL="454746">
              <a:spcBef>
                <a:spcPts val="219"/>
              </a:spcBef>
            </a:pP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Response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U •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Breathing Rate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0 or 6 • Pale / blue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colour</a:t>
            </a:r>
            <a:endParaRPr sz="1093" dirty="0">
              <a:latin typeface="Arial"/>
              <a:cs typeface="Arial"/>
            </a:endParaRPr>
          </a:p>
          <a:p>
            <a:pPr>
              <a:spcBef>
                <a:spcPts val="19"/>
              </a:spcBef>
            </a:pPr>
            <a:endParaRPr sz="900" dirty="0">
              <a:latin typeface="Arial"/>
              <a:cs typeface="Arial"/>
            </a:endParaRPr>
          </a:p>
          <a:p>
            <a:pPr marL="695589">
              <a:tabLst>
                <a:tab pos="2847671" algn="l"/>
              </a:tabLst>
            </a:pPr>
            <a:r>
              <a:rPr sz="1286" b="1" dirty="0">
                <a:solidFill>
                  <a:srgbClr val="ED1C24"/>
                </a:solidFill>
                <a:latin typeface="Arial"/>
                <a:cs typeface="Arial"/>
              </a:rPr>
              <a:t>TIME </a:t>
            </a:r>
            <a:r>
              <a:rPr sz="1286" b="1" spc="-6" dirty="0">
                <a:solidFill>
                  <a:srgbClr val="ED1C24"/>
                </a:solidFill>
                <a:latin typeface="Arial"/>
                <a:cs typeface="Arial"/>
              </a:rPr>
              <a:t>CRITICAL	</a:t>
            </a:r>
            <a:r>
              <a:rPr sz="1286" b="1" dirty="0">
                <a:solidFill>
                  <a:srgbClr val="ED1C24"/>
                </a:solidFill>
                <a:latin typeface="Arial"/>
                <a:cs typeface="Arial"/>
              </a:rPr>
              <a:t>TIME</a:t>
            </a:r>
            <a:r>
              <a:rPr sz="1286" b="1" spc="-13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1286" b="1" spc="-6" dirty="0">
                <a:solidFill>
                  <a:srgbClr val="ED1C24"/>
                </a:solidFill>
                <a:latin typeface="Arial"/>
                <a:cs typeface="Arial"/>
              </a:rPr>
              <a:t>CRITICAL</a:t>
            </a:r>
            <a:endParaRPr sz="1286" dirty="0">
              <a:latin typeface="Arial"/>
              <a:cs typeface="Arial"/>
            </a:endParaRPr>
          </a:p>
          <a:p>
            <a:pPr marR="1983083" algn="ctr">
              <a:spcBef>
                <a:spcPts val="251"/>
              </a:spcBef>
            </a:pPr>
            <a:r>
              <a:rPr sz="1093" b="1" spc="-13" dirty="0">
                <a:solidFill>
                  <a:srgbClr val="FFFFFF"/>
                </a:solidFill>
                <a:latin typeface="Arial"/>
                <a:cs typeface="Arial"/>
              </a:rPr>
              <a:t>BREATHING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6 PER</a:t>
            </a:r>
            <a:r>
              <a:rPr sz="1093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endParaRPr sz="1093" dirty="0">
              <a:latin typeface="Arial"/>
              <a:cs typeface="Arial"/>
            </a:endParaRPr>
          </a:p>
          <a:p>
            <a:pPr marL="21227" algn="ctr">
              <a:tabLst>
                <a:tab pos="2310467" algn="l"/>
              </a:tabLst>
            </a:pP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093" b="1" spc="-19" dirty="0">
                <a:solidFill>
                  <a:srgbClr val="FFFFFF"/>
                </a:solidFill>
                <a:latin typeface="Arial"/>
                <a:cs typeface="Arial"/>
              </a:rPr>
              <a:t>VENTILATORY</a:t>
            </a:r>
            <a:r>
              <a:rPr sz="1093" b="1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SUPPORT	</a:t>
            </a:r>
            <a:r>
              <a:rPr sz="1639" b="1" spc="-9" baseline="29411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639" b="1" spc="-19" baseline="29411" dirty="0">
                <a:solidFill>
                  <a:srgbClr val="FFFFFF"/>
                </a:solidFill>
                <a:latin typeface="Arial"/>
                <a:cs typeface="Arial"/>
              </a:rPr>
              <a:t>BREATHING </a:t>
            </a:r>
            <a:r>
              <a:rPr sz="1639" b="1" baseline="2941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39" b="1" spc="-28" baseline="294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9" b="1" spc="-9" baseline="29411" dirty="0">
                <a:solidFill>
                  <a:srgbClr val="FFFFFF"/>
                </a:solidFill>
                <a:latin typeface="Arial"/>
                <a:cs typeface="Arial"/>
              </a:rPr>
              <a:t>CPR</a:t>
            </a:r>
            <a:endParaRPr sz="1639" baseline="29411" dirty="0">
              <a:latin typeface="Arial"/>
              <a:cs typeface="Arial"/>
            </a:endParaRPr>
          </a:p>
          <a:p>
            <a:pPr marL="631909">
              <a:lnSpc>
                <a:spcPts val="1305"/>
              </a:lnSpc>
              <a:spcBef>
                <a:spcPts val="1344"/>
              </a:spcBef>
              <a:tabLst>
                <a:tab pos="2494162" algn="l"/>
              </a:tabLst>
            </a:pPr>
            <a:r>
              <a:rPr sz="1639" b="1" baseline="-26143" dirty="0">
                <a:solidFill>
                  <a:srgbClr val="FFFFFF"/>
                </a:solidFill>
                <a:latin typeface="Arial"/>
                <a:cs typeface="Arial"/>
              </a:rPr>
              <a:t>INSERT OP</a:t>
            </a:r>
            <a:r>
              <a:rPr sz="1639" b="1" spc="-86" baseline="-261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9" b="1" spc="-57" baseline="-26143" dirty="0">
                <a:solidFill>
                  <a:srgbClr val="FFFFFF"/>
                </a:solidFill>
                <a:latin typeface="Arial"/>
                <a:cs typeface="Arial"/>
              </a:rPr>
              <a:t>AIRWAY	</a:t>
            </a:r>
            <a:r>
              <a:rPr sz="1093" spc="-13" dirty="0">
                <a:solidFill>
                  <a:srgbClr val="231F20"/>
                </a:solidFill>
                <a:latin typeface="Arial"/>
                <a:cs typeface="Arial"/>
              </a:rPr>
              <a:t>Connect </a:t>
            </a:r>
            <a:r>
              <a:rPr sz="1093" b="1" spc="-19" dirty="0">
                <a:solidFill>
                  <a:srgbClr val="231F20"/>
                </a:solidFill>
                <a:latin typeface="Arial"/>
                <a:cs typeface="Arial"/>
              </a:rPr>
              <a:t>AED </a:t>
            </a:r>
            <a:r>
              <a:rPr sz="1093" spc="-13" dirty="0">
                <a:solidFill>
                  <a:srgbClr val="231F20"/>
                </a:solidFill>
                <a:latin typeface="Arial"/>
                <a:cs typeface="Arial"/>
              </a:rPr>
              <a:t>soon as possible</a:t>
            </a:r>
            <a:endParaRPr sz="1093" dirty="0">
              <a:latin typeface="Arial"/>
              <a:cs typeface="Arial"/>
            </a:endParaRPr>
          </a:p>
          <a:p>
            <a:pPr marR="366572" algn="r">
              <a:lnSpc>
                <a:spcPts val="1305"/>
              </a:lnSpc>
              <a:tabLst>
                <a:tab pos="1879398" algn="l"/>
              </a:tabLst>
            </a:pPr>
            <a:r>
              <a:rPr sz="1639" baseline="-29411" dirty="0">
                <a:solidFill>
                  <a:srgbClr val="FFFFFF"/>
                </a:solidFill>
                <a:latin typeface="Arial"/>
                <a:cs typeface="Arial"/>
              </a:rPr>
              <a:t>Prepare suction	</a:t>
            </a:r>
            <a:r>
              <a:rPr sz="1093" spc="-13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follow </a:t>
            </a:r>
            <a:r>
              <a:rPr sz="1093" b="1" spc="-19" dirty="0">
                <a:solidFill>
                  <a:srgbClr val="231F20"/>
                </a:solidFill>
                <a:latin typeface="Arial"/>
                <a:cs typeface="Arial"/>
              </a:rPr>
              <a:t>AED</a:t>
            </a:r>
            <a:r>
              <a:rPr sz="1093" b="1" spc="-10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13" dirty="0">
                <a:solidFill>
                  <a:srgbClr val="231F20"/>
                </a:solidFill>
                <a:latin typeface="Arial"/>
                <a:cs typeface="Arial"/>
              </a:rPr>
              <a:t>prompts.</a:t>
            </a:r>
            <a:endParaRPr sz="1093" dirty="0">
              <a:latin typeface="Arial"/>
              <a:cs typeface="Arial"/>
            </a:endParaRPr>
          </a:p>
          <a:p>
            <a:pPr marL="2308834" algn="ctr">
              <a:lnSpc>
                <a:spcPts val="1241"/>
              </a:lnSpc>
              <a:spcBef>
                <a:spcPts val="1395"/>
              </a:spcBef>
            </a:pPr>
            <a:r>
              <a:rPr sz="1093" b="1" dirty="0">
                <a:solidFill>
                  <a:srgbClr val="231F20"/>
                </a:solidFill>
                <a:latin typeface="Arial"/>
                <a:cs typeface="Arial"/>
              </a:rPr>
              <a:t>INSERT OP</a:t>
            </a:r>
            <a:r>
              <a:rPr sz="1093" b="1" spc="-8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b="1" spc="-39" dirty="0">
                <a:solidFill>
                  <a:srgbClr val="231F20"/>
                </a:solidFill>
                <a:latin typeface="Arial"/>
                <a:cs typeface="Arial"/>
              </a:rPr>
              <a:t>AIRWAY</a:t>
            </a:r>
            <a:endParaRPr sz="1093" dirty="0">
              <a:latin typeface="Arial"/>
              <a:cs typeface="Arial"/>
            </a:endParaRPr>
          </a:p>
          <a:p>
            <a:pPr marR="24493" algn="ctr">
              <a:lnSpc>
                <a:spcPts val="1241"/>
              </a:lnSpc>
              <a:tabLst>
                <a:tab pos="2343124" algn="l"/>
              </a:tabLst>
            </a:pP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ASSIST </a:t>
            </a:r>
            <a:r>
              <a:rPr sz="1093" b="1" spc="-13" dirty="0">
                <a:solidFill>
                  <a:srgbClr val="FFFFFF"/>
                </a:solidFill>
                <a:latin typeface="Arial"/>
                <a:cs typeface="Arial"/>
              </a:rPr>
              <a:t>BREATHING	</a:t>
            </a:r>
            <a:r>
              <a:rPr sz="1639" baseline="-6535" dirty="0">
                <a:solidFill>
                  <a:srgbClr val="231F20"/>
                </a:solidFill>
                <a:latin typeface="Arial"/>
                <a:cs typeface="Arial"/>
              </a:rPr>
              <a:t>Prepare</a:t>
            </a:r>
            <a:r>
              <a:rPr sz="1639" spc="-9" baseline="-65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baseline="-6535" dirty="0">
                <a:solidFill>
                  <a:srgbClr val="231F20"/>
                </a:solidFill>
                <a:latin typeface="Arial"/>
                <a:cs typeface="Arial"/>
              </a:rPr>
              <a:t>suction</a:t>
            </a:r>
            <a:endParaRPr sz="1639" baseline="-6535" dirty="0">
              <a:latin typeface="Arial"/>
              <a:cs typeface="Arial"/>
            </a:endParaRPr>
          </a:p>
          <a:p>
            <a:pPr marR="1985532" algn="ctr"/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GIVE OXYGEN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093" b="1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l/min</a:t>
            </a:r>
            <a:endParaRPr sz="1093" dirty="0">
              <a:latin typeface="Arial"/>
              <a:cs typeface="Arial"/>
            </a:endParaRPr>
          </a:p>
          <a:p>
            <a:pPr marL="2579886" marR="261254" indent="-1994513">
              <a:spcBef>
                <a:spcPts val="219"/>
              </a:spcBef>
              <a:tabLst>
                <a:tab pos="2741537" algn="l"/>
              </a:tabLst>
            </a:pPr>
            <a:r>
              <a:rPr sz="1639" baseline="9803" dirty="0">
                <a:solidFill>
                  <a:srgbClr val="FFFFFF"/>
                </a:solidFill>
                <a:latin typeface="Arial"/>
                <a:cs typeface="Arial"/>
              </a:rPr>
              <a:t>via BVM / </a:t>
            </a:r>
            <a:r>
              <a:rPr sz="1639" spc="-9" baseline="9803" dirty="0">
                <a:solidFill>
                  <a:srgbClr val="FFFFFF"/>
                </a:solidFill>
                <a:latin typeface="Arial"/>
                <a:cs typeface="Arial"/>
              </a:rPr>
              <a:t>pocket </a:t>
            </a:r>
            <a:r>
              <a:rPr sz="1639" baseline="9803" dirty="0">
                <a:solidFill>
                  <a:srgbClr val="FFFFFF"/>
                </a:solidFill>
                <a:latin typeface="Arial"/>
                <a:cs typeface="Arial"/>
              </a:rPr>
              <a:t>mask		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child casualties, 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or adult drowned</a:t>
            </a:r>
            <a:r>
              <a:rPr sz="1093" spc="-1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casualties,</a:t>
            </a:r>
            <a:endParaRPr sz="1093" dirty="0">
              <a:latin typeface="Arial"/>
              <a:cs typeface="Arial"/>
            </a:endParaRPr>
          </a:p>
          <a:p>
            <a:pPr marL="654768" marR="311056" indent="-160835">
              <a:lnSpc>
                <a:spcPts val="1093"/>
              </a:lnSpc>
              <a:spcBef>
                <a:spcPts val="694"/>
              </a:spcBef>
              <a:tabLst>
                <a:tab pos="2628871" algn="l"/>
                <a:tab pos="2988912" algn="l"/>
              </a:tabLst>
            </a:pP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seconds</a:t>
            </a:r>
            <a:r>
              <a:rPr sz="1093" spc="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1093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casualty’s		</a:t>
            </a:r>
            <a:r>
              <a:rPr sz="1639" spc="-9" baseline="22875" dirty="0">
                <a:solidFill>
                  <a:srgbClr val="231F20"/>
                </a:solidFill>
                <a:latin typeface="Arial"/>
                <a:cs typeface="Arial"/>
              </a:rPr>
              <a:t>give </a:t>
            </a:r>
            <a:r>
              <a:rPr sz="1639" b="1" baseline="22875" dirty="0">
                <a:solidFill>
                  <a:srgbClr val="231F20"/>
                </a:solidFill>
                <a:latin typeface="Arial"/>
                <a:cs typeface="Arial"/>
              </a:rPr>
              <a:t>5 </a:t>
            </a:r>
            <a:r>
              <a:rPr sz="1639" spc="-9" baseline="22875" dirty="0">
                <a:solidFill>
                  <a:srgbClr val="231F20"/>
                </a:solidFill>
                <a:latin typeface="Arial"/>
                <a:cs typeface="Arial"/>
              </a:rPr>
              <a:t>breaths.  </a:t>
            </a:r>
            <a:r>
              <a:rPr sz="1639" spc="-9" baseline="-9803" dirty="0">
                <a:solidFill>
                  <a:srgbClr val="FFFFFF"/>
                </a:solidFill>
                <a:latin typeface="Arial"/>
                <a:cs typeface="Arial"/>
              </a:rPr>
              <a:t>breath, give</a:t>
            </a:r>
            <a:r>
              <a:rPr sz="1639" baseline="-980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9" b="1" baseline="-980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39" b="1" spc="9" baseline="-980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9" spc="-9" baseline="-9803" dirty="0">
                <a:solidFill>
                  <a:srgbClr val="FFFFFF"/>
                </a:solidFill>
                <a:latin typeface="Arial"/>
                <a:cs typeface="Arial"/>
              </a:rPr>
              <a:t>breath	</a:t>
            </a:r>
            <a:r>
              <a:rPr sz="1093" b="1" dirty="0">
                <a:solidFill>
                  <a:srgbClr val="231F20"/>
                </a:solidFill>
                <a:latin typeface="Arial"/>
                <a:cs typeface="Arial"/>
              </a:rPr>
              <a:t>GIVE OXYGEN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@</a:t>
            </a:r>
            <a:r>
              <a:rPr sz="1093" b="1" spc="-6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r>
              <a:rPr sz="1093" b="1" spc="-11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l/min</a:t>
            </a:r>
            <a:endParaRPr sz="1093" dirty="0">
              <a:latin typeface="Arial"/>
              <a:cs typeface="Arial"/>
            </a:endParaRPr>
          </a:p>
          <a:p>
            <a:pPr marL="2308018" algn="ctr"/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via BVM /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pocket</a:t>
            </a:r>
            <a:r>
              <a:rPr sz="1093" spc="-1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mask</a:t>
            </a:r>
            <a:endParaRPr sz="1093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7" dirty="0">
              <a:latin typeface="Arial"/>
              <a:cs typeface="Arial"/>
            </a:endParaRPr>
          </a:p>
          <a:p>
            <a:pPr marL="415558">
              <a:lnSpc>
                <a:spcPts val="1209"/>
              </a:lnSpc>
              <a:spcBef>
                <a:spcPts val="894"/>
              </a:spcBef>
              <a:tabLst>
                <a:tab pos="2757049" algn="l"/>
              </a:tabLst>
            </a:pP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Continue assisting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breathing	</a:t>
            </a:r>
            <a:r>
              <a:rPr sz="1639" baseline="9803" dirty="0">
                <a:solidFill>
                  <a:srgbClr val="231F20"/>
                </a:solidFill>
                <a:latin typeface="Arial"/>
                <a:cs typeface="Arial"/>
              </a:rPr>
              <a:t>Give </a:t>
            </a:r>
            <a:r>
              <a:rPr sz="1639" b="1" spc="-9" baseline="9803" dirty="0">
                <a:solidFill>
                  <a:srgbClr val="231F20"/>
                </a:solidFill>
                <a:latin typeface="Arial"/>
                <a:cs typeface="Arial"/>
              </a:rPr>
              <a:t>30</a:t>
            </a:r>
            <a:r>
              <a:rPr sz="1639" b="1" spc="-193" baseline="980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baseline="9803" dirty="0">
                <a:solidFill>
                  <a:srgbClr val="231F20"/>
                </a:solidFill>
                <a:latin typeface="Arial"/>
                <a:cs typeface="Arial"/>
              </a:rPr>
              <a:t>compressions</a:t>
            </a:r>
            <a:endParaRPr sz="1639" baseline="9803" dirty="0">
              <a:latin typeface="Arial"/>
              <a:cs typeface="Arial"/>
            </a:endParaRPr>
          </a:p>
          <a:p>
            <a:pPr marL="2308018" algn="ctr">
              <a:lnSpc>
                <a:spcPts val="1209"/>
              </a:lnSpc>
            </a:pP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a rate: </a:t>
            </a:r>
            <a:r>
              <a:rPr sz="1093" b="1" spc="-6" dirty="0">
                <a:solidFill>
                  <a:srgbClr val="231F20"/>
                </a:solidFill>
                <a:latin typeface="Arial"/>
                <a:cs typeface="Arial"/>
              </a:rPr>
              <a:t>100-120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093" spc="-5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minute</a:t>
            </a:r>
            <a:endParaRPr sz="1093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 dirty="0">
              <a:latin typeface="Arial"/>
              <a:cs typeface="Arial"/>
            </a:endParaRPr>
          </a:p>
          <a:p>
            <a:pPr marL="413108">
              <a:tabLst>
                <a:tab pos="2992177" algn="l"/>
              </a:tabLst>
            </a:pP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casualty’s</a:t>
            </a:r>
            <a:r>
              <a:rPr sz="1093" spc="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breaths</a:t>
            </a:r>
            <a:r>
              <a:rPr sz="1093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become	</a:t>
            </a:r>
            <a:r>
              <a:rPr sz="1639" baseline="-16339" dirty="0">
                <a:solidFill>
                  <a:srgbClr val="231F20"/>
                </a:solidFill>
                <a:latin typeface="Arial"/>
                <a:cs typeface="Arial"/>
              </a:rPr>
              <a:t>Give </a:t>
            </a:r>
            <a:r>
              <a:rPr sz="1639" b="1" baseline="-16339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639" b="1" spc="-28" baseline="-1633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spc="-9" baseline="-16339" dirty="0">
                <a:solidFill>
                  <a:srgbClr val="231F20"/>
                </a:solidFill>
                <a:latin typeface="Arial"/>
                <a:cs typeface="Arial"/>
              </a:rPr>
              <a:t>breaths</a:t>
            </a:r>
            <a:endParaRPr sz="1639" baseline="-16339" dirty="0">
              <a:latin typeface="Arial"/>
              <a:cs typeface="Arial"/>
            </a:endParaRPr>
          </a:p>
          <a:p>
            <a:pPr marL="365756" marR="310239" indent="41636">
              <a:tabLst>
                <a:tab pos="2628871" algn="l"/>
                <a:tab pos="2738271" algn="l"/>
              </a:tabLst>
            </a:pP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more than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seconds</a:t>
            </a:r>
            <a:r>
              <a:rPr sz="1093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apart,	</a:t>
            </a:r>
            <a:r>
              <a:rPr sz="1639" b="1" baseline="-29411" dirty="0">
                <a:solidFill>
                  <a:srgbClr val="231F20"/>
                </a:solidFill>
                <a:latin typeface="Arial"/>
                <a:cs typeface="Arial"/>
              </a:rPr>
              <a:t>GIVE OXYGEN </a:t>
            </a:r>
            <a:r>
              <a:rPr sz="1639" spc="-9" baseline="-29411" dirty="0">
                <a:solidFill>
                  <a:srgbClr val="231F20"/>
                </a:solidFill>
                <a:latin typeface="Arial"/>
                <a:cs typeface="Arial"/>
              </a:rPr>
              <a:t>@</a:t>
            </a:r>
            <a:r>
              <a:rPr sz="1639" b="1" spc="-9" baseline="-29411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r>
              <a:rPr sz="1639" b="1" spc="-174" baseline="-294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spc="-9" baseline="-29411" dirty="0">
                <a:solidFill>
                  <a:srgbClr val="231F20"/>
                </a:solidFill>
                <a:latin typeface="Arial"/>
                <a:cs typeface="Arial"/>
              </a:rPr>
              <a:t>l/min 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or if in doubt,</a:t>
            </a:r>
            <a:r>
              <a:rPr sz="1093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commence</a:t>
            </a:r>
            <a:r>
              <a:rPr sz="1093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CPR		</a:t>
            </a:r>
            <a:r>
              <a:rPr sz="1639" baseline="-29411" dirty="0">
                <a:solidFill>
                  <a:srgbClr val="231F20"/>
                </a:solidFill>
                <a:latin typeface="Arial"/>
                <a:cs typeface="Arial"/>
              </a:rPr>
              <a:t>via BVM / </a:t>
            </a:r>
            <a:r>
              <a:rPr sz="1639" spc="-9" baseline="-29411" dirty="0">
                <a:solidFill>
                  <a:srgbClr val="231F20"/>
                </a:solidFill>
                <a:latin typeface="Arial"/>
                <a:cs typeface="Arial"/>
              </a:rPr>
              <a:t>pocket</a:t>
            </a:r>
            <a:r>
              <a:rPr sz="1639" spc="-114" baseline="-294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baseline="-29411" dirty="0">
                <a:solidFill>
                  <a:srgbClr val="231F20"/>
                </a:solidFill>
                <a:latin typeface="Arial"/>
                <a:cs typeface="Arial"/>
              </a:rPr>
              <a:t>mask</a:t>
            </a:r>
            <a:endParaRPr sz="1639" baseline="-29411" dirty="0">
              <a:latin typeface="Arial"/>
              <a:cs typeface="Arial"/>
            </a:endParaRPr>
          </a:p>
          <a:p>
            <a:pPr>
              <a:spcBef>
                <a:spcPts val="39"/>
              </a:spcBef>
            </a:pPr>
            <a:endParaRPr sz="2250" dirty="0">
              <a:latin typeface="Arial"/>
              <a:cs typeface="Arial"/>
            </a:endParaRPr>
          </a:p>
          <a:p>
            <a:pPr>
              <a:tabLst>
                <a:tab pos="886632" algn="l"/>
                <a:tab pos="2622339" algn="l"/>
              </a:tabLst>
            </a:pPr>
            <a:r>
              <a:rPr sz="1350" spc="-9" baseline="-51587" dirty="0">
                <a:solidFill>
                  <a:srgbClr val="FFFFFF"/>
                </a:solidFill>
                <a:latin typeface="Arial"/>
                <a:cs typeface="Arial"/>
              </a:rPr>
              <a:t>2020	</a:t>
            </a:r>
            <a:r>
              <a:rPr sz="1639" baseline="32679" dirty="0">
                <a:solidFill>
                  <a:srgbClr val="FFFFFF"/>
                </a:solidFill>
                <a:latin typeface="Arial"/>
                <a:cs typeface="Arial"/>
              </a:rPr>
              <a:t>Prepare</a:t>
            </a:r>
            <a:r>
              <a:rPr sz="1639" spc="-96" baseline="3267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9" baseline="32679" dirty="0">
                <a:solidFill>
                  <a:srgbClr val="FFFFFF"/>
                </a:solidFill>
                <a:latin typeface="Arial"/>
                <a:cs typeface="Arial"/>
              </a:rPr>
              <a:t>AED	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Continue </a:t>
            </a:r>
            <a:r>
              <a:rPr sz="1093" b="1" spc="-6" dirty="0">
                <a:solidFill>
                  <a:srgbClr val="231F20"/>
                </a:solidFill>
                <a:latin typeface="Arial"/>
                <a:cs typeface="Arial"/>
              </a:rPr>
              <a:t>30</a:t>
            </a:r>
            <a:r>
              <a:rPr sz="1093" b="1" spc="-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compressions</a:t>
            </a:r>
            <a:endParaRPr sz="1093" dirty="0">
              <a:latin typeface="Arial"/>
              <a:cs typeface="Arial"/>
            </a:endParaRPr>
          </a:p>
          <a:p>
            <a:pPr marR="257989" algn="r">
              <a:tabLst>
                <a:tab pos="1777345" algn="l"/>
              </a:tabLst>
            </a:pPr>
            <a:r>
              <a:rPr sz="1639" baseline="32679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39" spc="-9" baseline="32679" dirty="0">
                <a:solidFill>
                  <a:srgbClr val="FFFFFF"/>
                </a:solidFill>
                <a:latin typeface="Arial"/>
                <a:cs typeface="Arial"/>
              </a:rPr>
              <a:t>potential use	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93" b="1" dirty="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breaths, only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stopping</a:t>
            </a:r>
            <a:r>
              <a:rPr sz="1093" spc="-1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endParaRPr sz="1093" dirty="0">
              <a:latin typeface="Arial"/>
              <a:cs typeface="Arial"/>
            </a:endParaRPr>
          </a:p>
          <a:p>
            <a:pPr marR="303708" algn="r">
              <a:lnSpc>
                <a:spcPts val="1209"/>
              </a:lnSpc>
              <a:tabLst>
                <a:tab pos="2622339" algn="l"/>
              </a:tabLst>
            </a:pPr>
            <a:r>
              <a:rPr sz="1350" baseline="7936" dirty="0">
                <a:solidFill>
                  <a:srgbClr val="FFFFFF"/>
                </a:solidFill>
                <a:latin typeface="Arial"/>
                <a:cs typeface="Arial"/>
              </a:rPr>
              <a:t>Jan	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shows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obvious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signs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93" spc="-1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life</a:t>
            </a:r>
            <a:endParaRPr sz="1093" dirty="0">
              <a:latin typeface="Arial"/>
              <a:cs typeface="Arial"/>
            </a:endParaRPr>
          </a:p>
          <a:p>
            <a:pPr>
              <a:lnSpc>
                <a:spcPts val="1286"/>
              </a:lnSpc>
              <a:tabLst>
                <a:tab pos="344529" algn="l"/>
              </a:tabLst>
            </a:pPr>
            <a:r>
              <a:rPr sz="1350" baseline="31746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sz="1157" b="1" spc="-6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endParaRPr sz="1157" dirty="0">
              <a:latin typeface="Arial"/>
              <a:cs typeface="Arial"/>
            </a:endParaRPr>
          </a:p>
          <a:p>
            <a:pPr>
              <a:lnSpc>
                <a:spcPts val="971"/>
              </a:lnSpc>
              <a:spcBef>
                <a:spcPts val="958"/>
              </a:spcBef>
              <a:tabLst>
                <a:tab pos="2601113" algn="l"/>
              </a:tabLst>
            </a:pPr>
            <a:r>
              <a:rPr sz="1350" spc="-9" baseline="7936" dirty="0">
                <a:solidFill>
                  <a:srgbClr val="FFFFFF"/>
                </a:solidFill>
                <a:latin typeface="Arial"/>
                <a:cs typeface="Arial"/>
              </a:rPr>
              <a:t>ersion     </a:t>
            </a:r>
            <a:r>
              <a:rPr sz="1446" baseline="18518" dirty="0">
                <a:solidFill>
                  <a:srgbClr val="231F20"/>
                </a:solidFill>
                <a:latin typeface="Arial"/>
                <a:cs typeface="Arial"/>
              </a:rPr>
              <a:t>Always </a:t>
            </a:r>
            <a:r>
              <a:rPr sz="1446" spc="-9" baseline="18518" dirty="0">
                <a:solidFill>
                  <a:srgbClr val="231F20"/>
                </a:solidFill>
                <a:latin typeface="Arial"/>
                <a:cs typeface="Arial"/>
              </a:rPr>
              <a:t>attempt</a:t>
            </a:r>
            <a:r>
              <a:rPr sz="1446" spc="-221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46" spc="-9" baseline="18518" dirty="0">
                <a:solidFill>
                  <a:srgbClr val="231F20"/>
                </a:solidFill>
                <a:latin typeface="Arial"/>
                <a:cs typeface="Arial"/>
              </a:rPr>
              <a:t>CPR unless	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93" spc="-13" dirty="0">
                <a:solidFill>
                  <a:srgbClr val="231F20"/>
                </a:solidFill>
                <a:latin typeface="Arial"/>
                <a:cs typeface="Arial"/>
              </a:rPr>
              <a:t>patient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recovers,</a:t>
            </a:r>
            <a:r>
              <a:rPr sz="1093" spc="-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maintain</a:t>
            </a:r>
            <a:endParaRPr sz="1093" dirty="0">
              <a:latin typeface="Arial"/>
              <a:cs typeface="Arial"/>
            </a:endParaRPr>
          </a:p>
          <a:p>
            <a:pPr>
              <a:lnSpc>
                <a:spcPts val="289"/>
              </a:lnSpc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900" dirty="0">
              <a:latin typeface="Arial"/>
              <a:cs typeface="Arial"/>
            </a:endParaRPr>
          </a:p>
          <a:p>
            <a:pPr marL="262887">
              <a:lnSpc>
                <a:spcPts val="849"/>
              </a:lnSpc>
              <a:tabLst>
                <a:tab pos="2879512" algn="l"/>
              </a:tabLst>
            </a:pPr>
            <a:r>
              <a:rPr sz="964" dirty="0">
                <a:solidFill>
                  <a:srgbClr val="231F20"/>
                </a:solidFill>
                <a:latin typeface="Arial"/>
                <a:cs typeface="Arial"/>
              </a:rPr>
              <a:t>submersion time </a:t>
            </a:r>
            <a:r>
              <a:rPr sz="964" spc="-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964" dirty="0">
                <a:solidFill>
                  <a:srgbClr val="231F20"/>
                </a:solidFill>
                <a:latin typeface="Arial"/>
                <a:cs typeface="Arial"/>
              </a:rPr>
              <a:t>more than</a:t>
            </a:r>
            <a:r>
              <a:rPr sz="964" spc="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64" spc="-6" dirty="0">
                <a:solidFill>
                  <a:srgbClr val="231F20"/>
                </a:solidFill>
                <a:latin typeface="Arial"/>
                <a:cs typeface="Arial"/>
              </a:rPr>
              <a:t>90	</a:t>
            </a:r>
            <a:r>
              <a:rPr sz="1639" spc="-19" baseline="-26143" dirty="0">
                <a:solidFill>
                  <a:srgbClr val="231F20"/>
                </a:solidFill>
                <a:latin typeface="Arial"/>
                <a:cs typeface="Arial"/>
              </a:rPr>
              <a:t>them on </a:t>
            </a:r>
            <a:r>
              <a:rPr sz="1639" spc="-9" baseline="-26143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1639" spc="-28" baseline="-26143" dirty="0">
                <a:solidFill>
                  <a:srgbClr val="231F20"/>
                </a:solidFill>
                <a:latin typeface="Arial"/>
                <a:cs typeface="Arial"/>
              </a:rPr>
              <a:t>back</a:t>
            </a:r>
            <a:endParaRPr sz="1639" baseline="-26143" dirty="0">
              <a:latin typeface="Arial"/>
              <a:cs typeface="Arial"/>
            </a:endParaRPr>
          </a:p>
          <a:p>
            <a:pPr marL="262887" marR="2352921" indent="-263702">
              <a:lnSpc>
                <a:spcPts val="1157"/>
              </a:lnSpc>
              <a:spcBef>
                <a:spcPts val="26"/>
              </a:spcBef>
            </a:pPr>
            <a:r>
              <a:rPr sz="1350" baseline="-63492" dirty="0">
                <a:solidFill>
                  <a:srgbClr val="FFFFFF"/>
                </a:solidFill>
                <a:latin typeface="Arial"/>
                <a:cs typeface="Arial"/>
              </a:rPr>
              <a:t>Abbs </a:t>
            </a:r>
            <a:r>
              <a:rPr sz="964" dirty="0">
                <a:solidFill>
                  <a:srgbClr val="231F20"/>
                </a:solidFill>
                <a:latin typeface="Arial"/>
                <a:cs typeface="Arial"/>
              </a:rPr>
              <a:t>minutes, casualty </a:t>
            </a:r>
            <a:r>
              <a:rPr sz="964" spc="-6" dirty="0">
                <a:solidFill>
                  <a:srgbClr val="231F20"/>
                </a:solidFill>
                <a:latin typeface="Arial"/>
                <a:cs typeface="Arial"/>
              </a:rPr>
              <a:t>is decomposed  </a:t>
            </a:r>
            <a:r>
              <a:rPr sz="964" spc="-16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64" spc="-40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964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64" spc="-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964" dirty="0">
                <a:solidFill>
                  <a:srgbClr val="231F20"/>
                </a:solidFill>
                <a:latin typeface="Arial"/>
                <a:cs typeface="Arial"/>
              </a:rPr>
              <a:t>a victim </a:t>
            </a:r>
            <a:r>
              <a:rPr sz="964" spc="-6" dirty="0">
                <a:solidFill>
                  <a:srgbClr val="231F20"/>
                </a:solidFill>
                <a:latin typeface="Arial"/>
                <a:cs typeface="Arial"/>
              </a:rPr>
              <a:t>of non-survivable  </a:t>
            </a:r>
            <a:r>
              <a:rPr sz="964" dirty="0">
                <a:solidFill>
                  <a:srgbClr val="231F20"/>
                </a:solidFill>
                <a:latin typeface="Arial"/>
                <a:cs typeface="Arial"/>
              </a:rPr>
              <a:t>trauma.</a:t>
            </a:r>
            <a:endParaRPr sz="964" dirty="0">
              <a:latin typeface="Arial"/>
              <a:cs typeface="Arial"/>
            </a:endParaRPr>
          </a:p>
          <a:p>
            <a:pPr>
              <a:lnSpc>
                <a:spcPts val="849"/>
              </a:lnSpc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endParaRPr sz="900" dirty="0">
              <a:latin typeface="Arial"/>
              <a:cs typeface="Arial"/>
            </a:endParaRPr>
          </a:p>
          <a:p>
            <a:pPr marL="311872">
              <a:lnSpc>
                <a:spcPts val="1530"/>
              </a:lnSpc>
              <a:tabLst>
                <a:tab pos="3907384" algn="l"/>
              </a:tabLst>
            </a:pPr>
            <a:r>
              <a:rPr sz="964" spc="-13" dirty="0">
                <a:solidFill>
                  <a:srgbClr val="FFFFFF"/>
                </a:solidFill>
                <a:latin typeface="Arial Black"/>
                <a:cs typeface="Arial Black"/>
              </a:rPr>
              <a:t>RESUSCITATION </a:t>
            </a: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964" spc="1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64" spc="-19" dirty="0">
                <a:solidFill>
                  <a:srgbClr val="FFFFFF"/>
                </a:solidFill>
                <a:latin typeface="Arial Black"/>
                <a:cs typeface="Arial Black"/>
              </a:rPr>
              <a:t>VENTILATORY</a:t>
            </a:r>
            <a:r>
              <a:rPr sz="964" spc="6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64" spc="-6" dirty="0">
                <a:solidFill>
                  <a:srgbClr val="FFFFFF"/>
                </a:solidFill>
                <a:latin typeface="Arial Black"/>
                <a:cs typeface="Arial Black"/>
              </a:rPr>
              <a:t>SUPPORT	</a:t>
            </a:r>
            <a:r>
              <a:rPr sz="1929" baseline="2777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929" spc="-202" baseline="2777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29" baseline="2777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929" baseline="2777" dirty="0">
              <a:latin typeface="Arial Black"/>
              <a:cs typeface="Arial Black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63043" y="1"/>
            <a:ext cx="4865914" cy="6850652"/>
          </a:xfrm>
          <a:custGeom>
            <a:avLst/>
            <a:gdLst/>
            <a:ahLst/>
            <a:cxnLst/>
            <a:rect l="l" t="t" r="r" b="b"/>
            <a:pathLst>
              <a:path w="3780154" h="5328285">
                <a:moveTo>
                  <a:pt x="0" y="5328005"/>
                </a:moveTo>
                <a:lnTo>
                  <a:pt x="3780002" y="5328005"/>
                </a:lnTo>
                <a:lnTo>
                  <a:pt x="3780002" y="0"/>
                </a:lnTo>
                <a:lnTo>
                  <a:pt x="0" y="0"/>
                </a:lnTo>
                <a:lnTo>
                  <a:pt x="0" y="532800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2314" dirty="0"/>
          </a:p>
        </p:txBody>
      </p:sp>
      <p:sp>
        <p:nvSpPr>
          <p:cNvPr id="35" name="object 35"/>
          <p:cNvSpPr/>
          <p:nvPr/>
        </p:nvSpPr>
        <p:spPr>
          <a:xfrm>
            <a:off x="3663043" y="15"/>
            <a:ext cx="1157696" cy="370659"/>
          </a:xfrm>
          <a:custGeom>
            <a:avLst/>
            <a:gdLst/>
            <a:ahLst/>
            <a:cxnLst/>
            <a:rect l="l" t="t" r="r" b="b"/>
            <a:pathLst>
              <a:path w="900430" h="288290">
                <a:moveTo>
                  <a:pt x="0" y="287997"/>
                </a:moveTo>
                <a:lnTo>
                  <a:pt x="899998" y="287997"/>
                </a:lnTo>
                <a:lnTo>
                  <a:pt x="899998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6" name="object 36"/>
          <p:cNvSpPr/>
          <p:nvPr/>
        </p:nvSpPr>
        <p:spPr>
          <a:xfrm>
            <a:off x="3894468" y="277716"/>
            <a:ext cx="4397284" cy="6295481"/>
          </a:xfrm>
          <a:custGeom>
            <a:avLst/>
            <a:gdLst/>
            <a:ahLst/>
            <a:cxnLst/>
            <a:rect l="l" t="t" r="r" b="b"/>
            <a:pathLst>
              <a:path w="3420110" h="4896485">
                <a:moveTo>
                  <a:pt x="0" y="4896002"/>
                </a:moveTo>
                <a:lnTo>
                  <a:pt x="3419995" y="4896002"/>
                </a:lnTo>
                <a:lnTo>
                  <a:pt x="3419995" y="0"/>
                </a:lnTo>
                <a:lnTo>
                  <a:pt x="0" y="0"/>
                </a:lnTo>
                <a:lnTo>
                  <a:pt x="0" y="489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14" dirty="0"/>
          </a:p>
        </p:txBody>
      </p:sp>
      <p:sp>
        <p:nvSpPr>
          <p:cNvPr id="38" name="object 38"/>
          <p:cNvSpPr txBox="1"/>
          <p:nvPr/>
        </p:nvSpPr>
        <p:spPr>
          <a:xfrm>
            <a:off x="4846915" y="43902"/>
            <a:ext cx="3528289" cy="164862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>
              <a:spcBef>
                <a:spcPts val="129"/>
              </a:spcBef>
            </a:pPr>
            <a:r>
              <a:rPr lang="en-CA" sz="964" dirty="0">
                <a:solidFill>
                  <a:srgbClr val="FFFFFF"/>
                </a:solidFill>
                <a:latin typeface="Arial Black"/>
                <a:cs typeface="Arial Black"/>
              </a:rPr>
              <a:t>CARDIOPULMONARY </a:t>
            </a: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RESUSCI</a:t>
            </a:r>
            <a:r>
              <a:rPr sz="964" spc="-71" dirty="0">
                <a:solidFill>
                  <a:srgbClr val="FFFFFF"/>
                </a:solidFill>
                <a:latin typeface="Arial Black"/>
                <a:cs typeface="Arial Black"/>
              </a:rPr>
              <a:t>TA</a:t>
            </a:r>
            <a:r>
              <a:rPr sz="964" spc="-6" dirty="0">
                <a:solidFill>
                  <a:srgbClr val="FFFFFF"/>
                </a:solidFill>
                <a:latin typeface="Arial Black"/>
                <a:cs typeface="Arial Black"/>
              </a:rPr>
              <a:t>TION</a:t>
            </a:r>
            <a:r>
              <a:rPr lang="en-CA" sz="964" spc="-6" dirty="0">
                <a:solidFill>
                  <a:srgbClr val="FFFFFF"/>
                </a:solidFill>
                <a:latin typeface="Arial Black"/>
                <a:cs typeface="Arial Black"/>
              </a:rPr>
              <a:t> (CPR)</a:t>
            </a:r>
            <a:endParaRPr sz="964" dirty="0">
              <a:latin typeface="Arial Black"/>
              <a:cs typeface="Arial Blac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57906" y="6625482"/>
            <a:ext cx="3148033" cy="326060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>
              <a:spcBef>
                <a:spcPts val="129"/>
              </a:spcBef>
            </a:pPr>
            <a:r>
              <a:rPr lang="en-CA" sz="964" dirty="0">
                <a:solidFill>
                  <a:srgbClr val="FFFFFF"/>
                </a:solidFill>
                <a:latin typeface="Arial Black"/>
                <a:cs typeface="Arial Black"/>
              </a:rPr>
              <a:t>CARDIOPULMONARY RESUSCI</a:t>
            </a:r>
            <a:r>
              <a:rPr lang="en-CA" sz="964" spc="-71" dirty="0">
                <a:solidFill>
                  <a:srgbClr val="FFFFFF"/>
                </a:solidFill>
                <a:latin typeface="Arial Black"/>
                <a:cs typeface="Arial Black"/>
              </a:rPr>
              <a:t>TA</a:t>
            </a:r>
            <a:r>
              <a:rPr lang="en-CA" sz="964" spc="-6" dirty="0">
                <a:solidFill>
                  <a:srgbClr val="FFFFFF"/>
                </a:solidFill>
                <a:latin typeface="Arial Black"/>
                <a:cs typeface="Arial Black"/>
              </a:rPr>
              <a:t>TION (CPR)</a:t>
            </a:r>
            <a:endParaRPr lang="en-CA" sz="964" dirty="0">
              <a:latin typeface="Arial Black"/>
              <a:cs typeface="Arial Black"/>
            </a:endParaRPr>
          </a:p>
          <a:p>
            <a:pPr marL="16328">
              <a:spcBef>
                <a:spcPts val="129"/>
              </a:spcBef>
            </a:pPr>
            <a:endParaRPr sz="964" dirty="0">
              <a:latin typeface="Arial Black"/>
              <a:cs typeface="Arial Black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663044" y="1"/>
            <a:ext cx="1111159" cy="324122"/>
          </a:xfrm>
          <a:custGeom>
            <a:avLst/>
            <a:gdLst/>
            <a:ahLst/>
            <a:cxnLst/>
            <a:rect l="l" t="t" r="r" b="b"/>
            <a:pathLst>
              <a:path w="864235" h="252095">
                <a:moveTo>
                  <a:pt x="863994" y="0"/>
                </a:moveTo>
                <a:lnTo>
                  <a:pt x="0" y="0"/>
                </a:lnTo>
                <a:lnTo>
                  <a:pt x="0" y="251999"/>
                </a:lnTo>
                <a:lnTo>
                  <a:pt x="756006" y="251999"/>
                </a:lnTo>
                <a:lnTo>
                  <a:pt x="798040" y="243513"/>
                </a:lnTo>
                <a:lnTo>
                  <a:pt x="832365" y="220370"/>
                </a:lnTo>
                <a:lnTo>
                  <a:pt x="855508" y="186045"/>
                </a:lnTo>
                <a:lnTo>
                  <a:pt x="863994" y="144011"/>
                </a:lnTo>
                <a:lnTo>
                  <a:pt x="86399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2314" dirty="0"/>
          </a:p>
        </p:txBody>
      </p:sp>
      <p:sp>
        <p:nvSpPr>
          <p:cNvPr id="41" name="object 41"/>
          <p:cNvSpPr txBox="1"/>
          <p:nvPr/>
        </p:nvSpPr>
        <p:spPr>
          <a:xfrm>
            <a:off x="3866443" y="40835"/>
            <a:ext cx="704578" cy="214363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>
              <a:spcBef>
                <a:spcPts val="129"/>
              </a:spcBef>
            </a:pPr>
            <a:r>
              <a:rPr sz="1286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286" spc="-1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1286" spc="-109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286" dirty="0">
              <a:latin typeface="Arial Black"/>
              <a:cs typeface="Arial Black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65888" y="6480009"/>
            <a:ext cx="1157696" cy="370659"/>
          </a:xfrm>
          <a:custGeom>
            <a:avLst/>
            <a:gdLst/>
            <a:ahLst/>
            <a:cxnLst/>
            <a:rect l="l" t="t" r="r" b="b"/>
            <a:pathLst>
              <a:path w="900429" h="288289">
                <a:moveTo>
                  <a:pt x="0" y="287997"/>
                </a:moveTo>
                <a:lnTo>
                  <a:pt x="900010" y="287997"/>
                </a:lnTo>
                <a:lnTo>
                  <a:pt x="900010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43" name="object 43"/>
          <p:cNvSpPr/>
          <p:nvPr/>
        </p:nvSpPr>
        <p:spPr>
          <a:xfrm>
            <a:off x="7412185" y="6526294"/>
            <a:ext cx="1111159" cy="324122"/>
          </a:xfrm>
          <a:custGeom>
            <a:avLst/>
            <a:gdLst/>
            <a:ahLst/>
            <a:cxnLst/>
            <a:rect l="l" t="t" r="r" b="b"/>
            <a:pathLst>
              <a:path w="864235" h="252095">
                <a:moveTo>
                  <a:pt x="864002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251999"/>
                </a:lnTo>
                <a:lnTo>
                  <a:pt x="864002" y="251999"/>
                </a:lnTo>
                <a:lnTo>
                  <a:pt x="864002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44" name="object 44"/>
          <p:cNvSpPr txBox="1"/>
          <p:nvPr/>
        </p:nvSpPr>
        <p:spPr>
          <a:xfrm>
            <a:off x="7615586" y="6567119"/>
            <a:ext cx="704578" cy="214363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>
              <a:spcBef>
                <a:spcPts val="129"/>
              </a:spcBef>
            </a:pPr>
            <a:r>
              <a:rPr sz="1286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286" spc="-1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1286" spc="-109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286" dirty="0">
              <a:latin typeface="Arial Black"/>
              <a:cs typeface="Arial Black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985980" y="381193"/>
            <a:ext cx="4212771" cy="622560"/>
          </a:xfrm>
          <a:custGeom>
            <a:avLst/>
            <a:gdLst/>
            <a:ahLst/>
            <a:cxnLst/>
            <a:rect l="l" t="t" r="r" b="b"/>
            <a:pathLst>
              <a:path w="3276600" h="360045">
                <a:moveTo>
                  <a:pt x="3203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287997"/>
                </a:lnTo>
                <a:lnTo>
                  <a:pt x="5657" y="316022"/>
                </a:lnTo>
                <a:lnTo>
                  <a:pt x="21086" y="338907"/>
                </a:lnTo>
                <a:lnTo>
                  <a:pt x="43971" y="354336"/>
                </a:lnTo>
                <a:lnTo>
                  <a:pt x="71996" y="359994"/>
                </a:lnTo>
                <a:lnTo>
                  <a:pt x="3203994" y="359994"/>
                </a:lnTo>
                <a:lnTo>
                  <a:pt x="3232018" y="354336"/>
                </a:lnTo>
                <a:lnTo>
                  <a:pt x="3254903" y="338907"/>
                </a:lnTo>
                <a:lnTo>
                  <a:pt x="3270332" y="316022"/>
                </a:lnTo>
                <a:lnTo>
                  <a:pt x="3275990" y="287997"/>
                </a:lnTo>
                <a:lnTo>
                  <a:pt x="3275990" y="71996"/>
                </a:lnTo>
                <a:lnTo>
                  <a:pt x="3270332" y="43971"/>
                </a:lnTo>
                <a:lnTo>
                  <a:pt x="3254903" y="21086"/>
                </a:lnTo>
                <a:lnTo>
                  <a:pt x="3232018" y="5657"/>
                </a:lnTo>
                <a:lnTo>
                  <a:pt x="3203994" y="0"/>
                </a:lnTo>
                <a:close/>
              </a:path>
            </a:pathLst>
          </a:custGeom>
          <a:solidFill>
            <a:srgbClr val="B30738"/>
          </a:solidFill>
        </p:spPr>
        <p:txBody>
          <a:bodyPr wrap="square" lIns="0" tIns="0" rIns="0" bIns="0" rtlCol="0"/>
          <a:lstStyle/>
          <a:p>
            <a:pPr marL="950312">
              <a:spcBef>
                <a:spcPts val="360"/>
              </a:spcBef>
            </a:pPr>
            <a:r>
              <a:rPr lang="en-US" sz="1093" b="1" dirty="0">
                <a:solidFill>
                  <a:schemeClr val="bg1"/>
                </a:solidFill>
                <a:latin typeface="Arial"/>
                <a:cs typeface="Arial"/>
              </a:rPr>
              <a:t>Possible Signs </a:t>
            </a:r>
            <a:r>
              <a:rPr lang="en-US" sz="1093" b="1" spc="-6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lang="en-US" sz="1093" b="1" spc="-45" dirty="0">
                <a:solidFill>
                  <a:schemeClr val="bg1"/>
                </a:solidFill>
                <a:latin typeface="Arial"/>
                <a:cs typeface="Arial"/>
              </a:rPr>
              <a:t> S</a:t>
            </a:r>
            <a:r>
              <a:rPr lang="en-US" sz="1093" b="1" dirty="0">
                <a:solidFill>
                  <a:schemeClr val="bg1"/>
                </a:solidFill>
                <a:latin typeface="Arial"/>
                <a:cs typeface="Arial"/>
              </a:rPr>
              <a:t>ymptoms:</a:t>
            </a:r>
          </a:p>
          <a:p>
            <a:pPr marL="15512" algn="ctr">
              <a:spcBef>
                <a:spcPts val="219"/>
              </a:spcBef>
              <a:tabLst>
                <a:tab pos="103685" algn="l"/>
              </a:tabLst>
            </a:pPr>
            <a:r>
              <a:rPr lang="en-US" sz="1093" b="1" dirty="0">
                <a:solidFill>
                  <a:schemeClr val="bg1"/>
                </a:solidFill>
                <a:latin typeface="Arial"/>
                <a:cs typeface="Arial"/>
              </a:rPr>
              <a:t>Patient collapses; No heartbeat; No breathing; </a:t>
            </a:r>
          </a:p>
          <a:p>
            <a:pPr marL="15512" algn="ctr">
              <a:spcBef>
                <a:spcPts val="219"/>
              </a:spcBef>
              <a:tabLst>
                <a:tab pos="103685" algn="l"/>
              </a:tabLst>
            </a:pPr>
            <a:r>
              <a:rPr lang="en-US" sz="1093" b="1" dirty="0">
                <a:solidFill>
                  <a:schemeClr val="bg1"/>
                </a:solidFill>
                <a:latin typeface="Arial"/>
                <a:cs typeface="Arial"/>
              </a:rPr>
              <a:t>Does not respond to efforts to wake them up.</a:t>
            </a:r>
          </a:p>
          <a:p>
            <a:endParaRPr sz="2314" dirty="0"/>
          </a:p>
        </p:txBody>
      </p:sp>
      <p:sp>
        <p:nvSpPr>
          <p:cNvPr id="58" name="object 52">
            <a:extLst>
              <a:ext uri="{FF2B5EF4-FFF2-40B4-BE49-F238E27FC236}">
                <a16:creationId xmlns:a16="http://schemas.microsoft.com/office/drawing/2014/main" id="{BB96792E-C8F9-4B20-B999-4016DD286ABF}"/>
              </a:ext>
            </a:extLst>
          </p:cNvPr>
          <p:cNvSpPr/>
          <p:nvPr/>
        </p:nvSpPr>
        <p:spPr>
          <a:xfrm>
            <a:off x="3979163" y="5102568"/>
            <a:ext cx="4225796" cy="1226731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110217"/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CPR until:</a:t>
            </a:r>
          </a:p>
          <a:p>
            <a:pPr marL="404128" indent="-293911">
              <a:buFont typeface="+mj-lt"/>
              <a:buAutoNum type="arabicPeriod"/>
            </a:pPr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help arrives and takes over</a:t>
            </a:r>
          </a:p>
          <a:p>
            <a:pPr marL="404128" indent="-293911">
              <a:buFont typeface="+mj-lt"/>
              <a:buAutoNum type="arabicPeriod"/>
            </a:pPr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hear beat is detected</a:t>
            </a:r>
          </a:p>
          <a:p>
            <a:pPr marL="404128" indent="-293911">
              <a:buFont typeface="+mj-lt"/>
              <a:buAutoNum type="arabicPeriod"/>
            </a:pPr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 wakes up</a:t>
            </a:r>
          </a:p>
          <a:p>
            <a:pPr marL="110217"/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for hear beat after every 4 cycles (or two minutes) or if change is detected in patient’s condition.</a:t>
            </a:r>
          </a:p>
          <a:p>
            <a:pPr marL="110217"/>
            <a:endParaRPr lang="en-US" sz="115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67CEEAE-A2AD-41C4-82E2-19A88A550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32" y="4031397"/>
            <a:ext cx="3175138" cy="744750"/>
          </a:xfrm>
          <a:prstGeom prst="rect">
            <a:avLst/>
          </a:prstGeom>
        </p:spPr>
      </p:pic>
      <p:sp>
        <p:nvSpPr>
          <p:cNvPr id="57" name="object 61">
            <a:extLst>
              <a:ext uri="{FF2B5EF4-FFF2-40B4-BE49-F238E27FC236}">
                <a16:creationId xmlns:a16="http://schemas.microsoft.com/office/drawing/2014/main" id="{4AD70B24-6512-4EAF-BBF4-1917375E55C1}"/>
              </a:ext>
            </a:extLst>
          </p:cNvPr>
          <p:cNvSpPr/>
          <p:nvPr/>
        </p:nvSpPr>
        <p:spPr>
          <a:xfrm>
            <a:off x="3981570" y="1332834"/>
            <a:ext cx="4220811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Start CPR</a:t>
            </a:r>
          </a:p>
        </p:txBody>
      </p:sp>
      <p:sp>
        <p:nvSpPr>
          <p:cNvPr id="59" name="object 61">
            <a:extLst>
              <a:ext uri="{FF2B5EF4-FFF2-40B4-BE49-F238E27FC236}">
                <a16:creationId xmlns:a16="http://schemas.microsoft.com/office/drawing/2014/main" id="{6C066F0A-B61F-4906-A139-492C0A9CC6E8}"/>
              </a:ext>
            </a:extLst>
          </p:cNvPr>
          <p:cNvSpPr/>
          <p:nvPr/>
        </p:nvSpPr>
        <p:spPr>
          <a:xfrm>
            <a:off x="3981570" y="1622746"/>
            <a:ext cx="4220811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Engage second rescuer</a:t>
            </a:r>
          </a:p>
        </p:txBody>
      </p:sp>
      <p:sp>
        <p:nvSpPr>
          <p:cNvPr id="60" name="object 61">
            <a:extLst>
              <a:ext uri="{FF2B5EF4-FFF2-40B4-BE49-F238E27FC236}">
                <a16:creationId xmlns:a16="http://schemas.microsoft.com/office/drawing/2014/main" id="{C5719A6A-CDB1-4901-BD6E-924E7F969955}"/>
              </a:ext>
            </a:extLst>
          </p:cNvPr>
          <p:cNvSpPr/>
          <p:nvPr/>
        </p:nvSpPr>
        <p:spPr>
          <a:xfrm>
            <a:off x="3981570" y="1912658"/>
            <a:ext cx="4220811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Option: Connect oxygen to pocket mask</a:t>
            </a: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785A0DF8-525A-42CC-ABE9-C6AF2E70AB42}"/>
              </a:ext>
            </a:extLst>
          </p:cNvPr>
          <p:cNvSpPr/>
          <p:nvPr/>
        </p:nvSpPr>
        <p:spPr>
          <a:xfrm>
            <a:off x="3981570" y="2202570"/>
            <a:ext cx="4220811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Get AED and HOOK UP</a:t>
            </a:r>
          </a:p>
        </p:txBody>
      </p:sp>
      <p:sp>
        <p:nvSpPr>
          <p:cNvPr id="62" name="object 61">
            <a:extLst>
              <a:ext uri="{FF2B5EF4-FFF2-40B4-BE49-F238E27FC236}">
                <a16:creationId xmlns:a16="http://schemas.microsoft.com/office/drawing/2014/main" id="{FFDFD268-6D73-4DDB-AEE7-6BC0AC1E261E}"/>
              </a:ext>
            </a:extLst>
          </p:cNvPr>
          <p:cNvSpPr/>
          <p:nvPr/>
        </p:nvSpPr>
        <p:spPr>
          <a:xfrm>
            <a:off x="3981570" y="2492482"/>
            <a:ext cx="4220811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If NO SHOCK recommended, Continue CPR</a:t>
            </a:r>
          </a:p>
        </p:txBody>
      </p:sp>
      <p:sp>
        <p:nvSpPr>
          <p:cNvPr id="63" name="object 61">
            <a:extLst>
              <a:ext uri="{FF2B5EF4-FFF2-40B4-BE49-F238E27FC236}">
                <a16:creationId xmlns:a16="http://schemas.microsoft.com/office/drawing/2014/main" id="{C92A4A1D-F53E-45F0-AE39-0EBC9CB56BA1}"/>
              </a:ext>
            </a:extLst>
          </p:cNvPr>
          <p:cNvSpPr/>
          <p:nvPr/>
        </p:nvSpPr>
        <p:spPr>
          <a:xfrm>
            <a:off x="3981570" y="2782394"/>
            <a:ext cx="4220811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  <a:ln w="19050">
            <a:solidFill>
              <a:srgbClr val="FF0000"/>
            </a:solidFill>
          </a:ln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Call for Help (Coast Guard, 911)</a:t>
            </a:r>
          </a:p>
        </p:txBody>
      </p:sp>
      <p:sp>
        <p:nvSpPr>
          <p:cNvPr id="64" name="object 61">
            <a:extLst>
              <a:ext uri="{FF2B5EF4-FFF2-40B4-BE49-F238E27FC236}">
                <a16:creationId xmlns:a16="http://schemas.microsoft.com/office/drawing/2014/main" id="{D759515D-5FCD-4090-8A60-1B112A3E34A1}"/>
              </a:ext>
            </a:extLst>
          </p:cNvPr>
          <p:cNvSpPr/>
          <p:nvPr/>
        </p:nvSpPr>
        <p:spPr>
          <a:xfrm>
            <a:off x="3981570" y="3072306"/>
            <a:ext cx="4220811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  <a:ln w="19050">
            <a:solidFill>
              <a:srgbClr val="FF0000"/>
            </a:solidFill>
          </a:ln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Arrange Transport to Hospital ASAP via Ambulance</a:t>
            </a:r>
          </a:p>
        </p:txBody>
      </p:sp>
      <p:sp>
        <p:nvSpPr>
          <p:cNvPr id="65" name="object 61">
            <a:extLst>
              <a:ext uri="{FF2B5EF4-FFF2-40B4-BE49-F238E27FC236}">
                <a16:creationId xmlns:a16="http://schemas.microsoft.com/office/drawing/2014/main" id="{AC2F0864-13C3-403C-9CE5-60241B28B10F}"/>
              </a:ext>
            </a:extLst>
          </p:cNvPr>
          <p:cNvSpPr/>
          <p:nvPr/>
        </p:nvSpPr>
        <p:spPr>
          <a:xfrm>
            <a:off x="3981570" y="3362217"/>
            <a:ext cx="4220811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Monitor Patient’s condition</a:t>
            </a:r>
          </a:p>
        </p:txBody>
      </p:sp>
      <p:sp>
        <p:nvSpPr>
          <p:cNvPr id="66" name="object 61">
            <a:extLst>
              <a:ext uri="{FF2B5EF4-FFF2-40B4-BE49-F238E27FC236}">
                <a16:creationId xmlns:a16="http://schemas.microsoft.com/office/drawing/2014/main" id="{BD542BA4-4C1B-446E-8597-FA72B1A4DDEA}"/>
              </a:ext>
            </a:extLst>
          </p:cNvPr>
          <p:cNvSpPr/>
          <p:nvPr/>
        </p:nvSpPr>
        <p:spPr>
          <a:xfrm>
            <a:off x="3981570" y="3652133"/>
            <a:ext cx="4220811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</a:p>
        </p:txBody>
      </p:sp>
      <p:sp>
        <p:nvSpPr>
          <p:cNvPr id="67" name="object 61">
            <a:extLst>
              <a:ext uri="{FF2B5EF4-FFF2-40B4-BE49-F238E27FC236}">
                <a16:creationId xmlns:a16="http://schemas.microsoft.com/office/drawing/2014/main" id="{7A57467C-273E-483C-B455-A62ACBE088A3}"/>
              </a:ext>
            </a:extLst>
          </p:cNvPr>
          <p:cNvSpPr/>
          <p:nvPr/>
        </p:nvSpPr>
        <p:spPr>
          <a:xfrm>
            <a:off x="3981570" y="1042922"/>
            <a:ext cx="4220811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Perform ABCs</a:t>
            </a:r>
          </a:p>
        </p:txBody>
      </p:sp>
    </p:spTree>
    <p:extLst>
      <p:ext uri="{BB962C8B-B14F-4D97-AF65-F5344CB8AC3E}">
        <p14:creationId xmlns:p14="http://schemas.microsoft.com/office/powerpoint/2010/main" val="336140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3043" y="1"/>
            <a:ext cx="4860198" cy="6850652"/>
          </a:xfrm>
          <a:custGeom>
            <a:avLst/>
            <a:gdLst/>
            <a:ahLst/>
            <a:cxnLst/>
            <a:rect l="l" t="t" r="r" b="b"/>
            <a:pathLst>
              <a:path w="3780154" h="5328285">
                <a:moveTo>
                  <a:pt x="0" y="5328005"/>
                </a:moveTo>
                <a:lnTo>
                  <a:pt x="3780002" y="5328005"/>
                </a:lnTo>
                <a:lnTo>
                  <a:pt x="3780002" y="0"/>
                </a:lnTo>
                <a:lnTo>
                  <a:pt x="0" y="0"/>
                </a:lnTo>
                <a:lnTo>
                  <a:pt x="0" y="532800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2314" dirty="0"/>
          </a:p>
        </p:txBody>
      </p:sp>
      <p:sp>
        <p:nvSpPr>
          <p:cNvPr id="3" name="object 3"/>
          <p:cNvSpPr/>
          <p:nvPr/>
        </p:nvSpPr>
        <p:spPr>
          <a:xfrm>
            <a:off x="3663043" y="15"/>
            <a:ext cx="1157696" cy="370659"/>
          </a:xfrm>
          <a:custGeom>
            <a:avLst/>
            <a:gdLst/>
            <a:ahLst/>
            <a:cxnLst/>
            <a:rect l="l" t="t" r="r" b="b"/>
            <a:pathLst>
              <a:path w="900430" h="288290">
                <a:moveTo>
                  <a:pt x="0" y="287997"/>
                </a:moveTo>
                <a:lnTo>
                  <a:pt x="899998" y="287997"/>
                </a:lnTo>
                <a:lnTo>
                  <a:pt x="899998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4" name="object 4"/>
          <p:cNvSpPr/>
          <p:nvPr/>
        </p:nvSpPr>
        <p:spPr>
          <a:xfrm>
            <a:off x="3921051" y="255179"/>
            <a:ext cx="4397284" cy="6295481"/>
          </a:xfrm>
          <a:custGeom>
            <a:avLst/>
            <a:gdLst/>
            <a:ahLst/>
            <a:cxnLst/>
            <a:rect l="l" t="t" r="r" b="b"/>
            <a:pathLst>
              <a:path w="3420110" h="4896485">
                <a:moveTo>
                  <a:pt x="0" y="4896002"/>
                </a:moveTo>
                <a:lnTo>
                  <a:pt x="3419995" y="4896002"/>
                </a:lnTo>
                <a:lnTo>
                  <a:pt x="3419995" y="0"/>
                </a:lnTo>
                <a:lnTo>
                  <a:pt x="0" y="0"/>
                </a:lnTo>
                <a:lnTo>
                  <a:pt x="0" y="489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6" name="object 6"/>
          <p:cNvSpPr txBox="1"/>
          <p:nvPr/>
        </p:nvSpPr>
        <p:spPr>
          <a:xfrm>
            <a:off x="4859454" y="40834"/>
            <a:ext cx="3085282" cy="164862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>
              <a:spcBef>
                <a:spcPts val="129"/>
              </a:spcBef>
            </a:pP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UNCONSCIOUS</a:t>
            </a:r>
            <a:r>
              <a:rPr lang="en-US" sz="964" dirty="0">
                <a:solidFill>
                  <a:srgbClr val="FFFFFF"/>
                </a:solidFill>
                <a:latin typeface="Arial Black"/>
                <a:cs typeface="Arial Black"/>
              </a:rPr>
              <a:t>NESS</a:t>
            </a:r>
            <a:endParaRPr sz="964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6040" y="6588469"/>
            <a:ext cx="2681150" cy="164862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 algn="r">
              <a:spcBef>
                <a:spcPts val="129"/>
              </a:spcBef>
            </a:pP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UNCONSCIOUS</a:t>
            </a:r>
            <a:r>
              <a:rPr lang="en-US" sz="964" dirty="0">
                <a:solidFill>
                  <a:srgbClr val="FFFFFF"/>
                </a:solidFill>
                <a:latin typeface="Arial Black"/>
                <a:cs typeface="Arial Black"/>
              </a:rPr>
              <a:t>NESS</a:t>
            </a:r>
            <a:endParaRPr sz="964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63044" y="1"/>
            <a:ext cx="1111159" cy="324122"/>
          </a:xfrm>
          <a:custGeom>
            <a:avLst/>
            <a:gdLst/>
            <a:ahLst/>
            <a:cxnLst/>
            <a:rect l="l" t="t" r="r" b="b"/>
            <a:pathLst>
              <a:path w="864235" h="252095">
                <a:moveTo>
                  <a:pt x="863994" y="0"/>
                </a:moveTo>
                <a:lnTo>
                  <a:pt x="0" y="0"/>
                </a:lnTo>
                <a:lnTo>
                  <a:pt x="0" y="251999"/>
                </a:lnTo>
                <a:lnTo>
                  <a:pt x="756006" y="251999"/>
                </a:lnTo>
                <a:lnTo>
                  <a:pt x="798040" y="243513"/>
                </a:lnTo>
                <a:lnTo>
                  <a:pt x="832365" y="220370"/>
                </a:lnTo>
                <a:lnTo>
                  <a:pt x="855508" y="186045"/>
                </a:lnTo>
                <a:lnTo>
                  <a:pt x="863994" y="144011"/>
                </a:lnTo>
                <a:lnTo>
                  <a:pt x="86399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9" name="object 9"/>
          <p:cNvSpPr txBox="1"/>
          <p:nvPr/>
        </p:nvSpPr>
        <p:spPr>
          <a:xfrm>
            <a:off x="3866443" y="40835"/>
            <a:ext cx="704578" cy="214363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>
              <a:spcBef>
                <a:spcPts val="129"/>
              </a:spcBef>
            </a:pPr>
            <a:r>
              <a:rPr sz="1286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286" spc="-1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CA" sz="1286" spc="-109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286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65888" y="6480009"/>
            <a:ext cx="1157696" cy="370659"/>
          </a:xfrm>
          <a:custGeom>
            <a:avLst/>
            <a:gdLst/>
            <a:ahLst/>
            <a:cxnLst/>
            <a:rect l="l" t="t" r="r" b="b"/>
            <a:pathLst>
              <a:path w="900429" h="288289">
                <a:moveTo>
                  <a:pt x="0" y="287997"/>
                </a:moveTo>
                <a:lnTo>
                  <a:pt x="900010" y="287997"/>
                </a:lnTo>
                <a:lnTo>
                  <a:pt x="900010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1" name="object 11"/>
          <p:cNvSpPr/>
          <p:nvPr/>
        </p:nvSpPr>
        <p:spPr>
          <a:xfrm>
            <a:off x="7412185" y="6526294"/>
            <a:ext cx="1111159" cy="324122"/>
          </a:xfrm>
          <a:custGeom>
            <a:avLst/>
            <a:gdLst/>
            <a:ahLst/>
            <a:cxnLst/>
            <a:rect l="l" t="t" r="r" b="b"/>
            <a:pathLst>
              <a:path w="864235" h="252095">
                <a:moveTo>
                  <a:pt x="864002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251999"/>
                </a:lnTo>
                <a:lnTo>
                  <a:pt x="864002" y="251999"/>
                </a:lnTo>
                <a:lnTo>
                  <a:pt x="864002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2" name="object 12"/>
          <p:cNvSpPr txBox="1"/>
          <p:nvPr/>
        </p:nvSpPr>
        <p:spPr>
          <a:xfrm>
            <a:off x="7615586" y="6567119"/>
            <a:ext cx="704578" cy="214363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>
              <a:spcBef>
                <a:spcPts val="129"/>
              </a:spcBef>
            </a:pPr>
            <a:r>
              <a:rPr sz="1286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286" spc="-1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CA" sz="1286" spc="-109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286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75973" y="369994"/>
            <a:ext cx="4212771" cy="633320"/>
          </a:xfrm>
          <a:custGeom>
            <a:avLst/>
            <a:gdLst/>
            <a:ahLst/>
            <a:cxnLst/>
            <a:rect l="l" t="t" r="r" b="b"/>
            <a:pathLst>
              <a:path w="3276600" h="612140">
                <a:moveTo>
                  <a:pt x="3203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0004"/>
                </a:lnTo>
                <a:lnTo>
                  <a:pt x="5657" y="568023"/>
                </a:lnTo>
                <a:lnTo>
                  <a:pt x="21086" y="590908"/>
                </a:lnTo>
                <a:lnTo>
                  <a:pt x="43971" y="606340"/>
                </a:lnTo>
                <a:lnTo>
                  <a:pt x="71996" y="612000"/>
                </a:lnTo>
                <a:lnTo>
                  <a:pt x="3203994" y="612000"/>
                </a:lnTo>
                <a:lnTo>
                  <a:pt x="3232018" y="606340"/>
                </a:lnTo>
                <a:lnTo>
                  <a:pt x="3254903" y="590908"/>
                </a:lnTo>
                <a:lnTo>
                  <a:pt x="3270332" y="568023"/>
                </a:lnTo>
                <a:lnTo>
                  <a:pt x="3275990" y="540004"/>
                </a:lnTo>
                <a:lnTo>
                  <a:pt x="3275990" y="71996"/>
                </a:lnTo>
                <a:lnTo>
                  <a:pt x="3270332" y="43971"/>
                </a:lnTo>
                <a:lnTo>
                  <a:pt x="3254903" y="21086"/>
                </a:lnTo>
                <a:lnTo>
                  <a:pt x="3232018" y="5657"/>
                </a:lnTo>
                <a:lnTo>
                  <a:pt x="3203994" y="0"/>
                </a:lnTo>
                <a:close/>
              </a:path>
            </a:pathLst>
          </a:custGeom>
          <a:solidFill>
            <a:srgbClr val="B30738"/>
          </a:solidFill>
        </p:spPr>
        <p:txBody>
          <a:bodyPr wrap="square" lIns="0" tIns="0" rIns="0" bIns="0" rtlCol="0"/>
          <a:lstStyle/>
          <a:p>
            <a:pPr algn="ctr">
              <a:spcBef>
                <a:spcPts val="379"/>
              </a:spcBef>
            </a:pPr>
            <a:r>
              <a:rPr lang="en-US" sz="109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Signs </a:t>
            </a:r>
            <a:r>
              <a:rPr lang="en-US" sz="1093" b="1" spc="-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093" b="1" spc="-11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09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ymptoms:</a:t>
            </a:r>
            <a:endParaRPr lang="en-US"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24"/>
              </a:lnSpc>
              <a:spcBef>
                <a:spcPts val="294"/>
              </a:spcBef>
            </a:pPr>
            <a:r>
              <a:rPr lang="en-US" sz="109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UNRESPONSIVE</a:t>
            </a:r>
            <a:endParaRPr lang="en-US"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92"/>
              </a:lnSpc>
            </a:pPr>
            <a:r>
              <a:rPr lang="en-US" sz="109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(Casualty</a:t>
            </a:r>
            <a:r>
              <a:rPr lang="en-US" sz="1093" b="1" spc="-1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be  </a:t>
            </a:r>
            <a:r>
              <a:rPr lang="en-US" sz="1093" b="1" spc="-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breathing or not breathing)</a:t>
            </a:r>
            <a:endParaRPr lang="en-US"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89195" y="1088632"/>
            <a:ext cx="4212478" cy="185143"/>
          </a:xfrm>
          <a:custGeom>
            <a:avLst/>
            <a:gdLst/>
            <a:ahLst/>
            <a:cxnLst/>
            <a:rect l="l" t="t" r="r" b="b"/>
            <a:pathLst>
              <a:path w="1602105" h="68453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629996"/>
                </a:lnTo>
                <a:lnTo>
                  <a:pt x="4244" y="651019"/>
                </a:lnTo>
                <a:lnTo>
                  <a:pt x="15817" y="668183"/>
                </a:lnTo>
                <a:lnTo>
                  <a:pt x="32982" y="679754"/>
                </a:lnTo>
                <a:lnTo>
                  <a:pt x="54000" y="683996"/>
                </a:lnTo>
                <a:lnTo>
                  <a:pt x="1548003" y="683996"/>
                </a:lnTo>
                <a:lnTo>
                  <a:pt x="1569020" y="679754"/>
                </a:lnTo>
                <a:lnTo>
                  <a:pt x="1586185" y="668183"/>
                </a:lnTo>
                <a:lnTo>
                  <a:pt x="1597759" y="651019"/>
                </a:lnTo>
                <a:lnTo>
                  <a:pt x="1602003" y="629996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 anchor="ctr"/>
          <a:lstStyle/>
          <a:p>
            <a:pPr marL="118381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Perform ABCs</a:t>
            </a:r>
          </a:p>
        </p:txBody>
      </p:sp>
      <p:sp>
        <p:nvSpPr>
          <p:cNvPr id="38" name="object 19">
            <a:extLst>
              <a:ext uri="{FF2B5EF4-FFF2-40B4-BE49-F238E27FC236}">
                <a16:creationId xmlns:a16="http://schemas.microsoft.com/office/drawing/2014/main" id="{2E3E99D1-6B98-4A2C-A685-E6AB9B27DC48}"/>
              </a:ext>
            </a:extLst>
          </p:cNvPr>
          <p:cNvSpPr/>
          <p:nvPr/>
        </p:nvSpPr>
        <p:spPr>
          <a:xfrm>
            <a:off x="3989195" y="1643022"/>
            <a:ext cx="4212478" cy="185143"/>
          </a:xfrm>
          <a:custGeom>
            <a:avLst/>
            <a:gdLst/>
            <a:ahLst/>
            <a:cxnLst/>
            <a:rect l="l" t="t" r="r" b="b"/>
            <a:pathLst>
              <a:path w="1602105" h="68453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629996"/>
                </a:lnTo>
                <a:lnTo>
                  <a:pt x="4244" y="651019"/>
                </a:lnTo>
                <a:lnTo>
                  <a:pt x="15817" y="668183"/>
                </a:lnTo>
                <a:lnTo>
                  <a:pt x="32982" y="679754"/>
                </a:lnTo>
                <a:lnTo>
                  <a:pt x="54000" y="683996"/>
                </a:lnTo>
                <a:lnTo>
                  <a:pt x="1548003" y="683996"/>
                </a:lnTo>
                <a:lnTo>
                  <a:pt x="1569020" y="679754"/>
                </a:lnTo>
                <a:lnTo>
                  <a:pt x="1586185" y="668183"/>
                </a:lnTo>
                <a:lnTo>
                  <a:pt x="1597759" y="651019"/>
                </a:lnTo>
                <a:lnTo>
                  <a:pt x="1602003" y="629996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 anchor="ctr"/>
          <a:lstStyle/>
          <a:p>
            <a:pPr marL="118381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Start CPR if required</a:t>
            </a: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D525855B-06E2-4F93-A750-749596AD1CF2}"/>
              </a:ext>
            </a:extLst>
          </p:cNvPr>
          <p:cNvSpPr/>
          <p:nvPr/>
        </p:nvSpPr>
        <p:spPr>
          <a:xfrm>
            <a:off x="3989195" y="3676477"/>
            <a:ext cx="4212478" cy="185143"/>
          </a:xfrm>
          <a:custGeom>
            <a:avLst/>
            <a:gdLst/>
            <a:ahLst/>
            <a:cxnLst/>
            <a:rect l="l" t="t" r="r" b="b"/>
            <a:pathLst>
              <a:path w="1602105" h="68453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629996"/>
                </a:lnTo>
                <a:lnTo>
                  <a:pt x="4244" y="651019"/>
                </a:lnTo>
                <a:lnTo>
                  <a:pt x="15817" y="668183"/>
                </a:lnTo>
                <a:lnTo>
                  <a:pt x="32982" y="679754"/>
                </a:lnTo>
                <a:lnTo>
                  <a:pt x="54000" y="683996"/>
                </a:lnTo>
                <a:lnTo>
                  <a:pt x="1548003" y="683996"/>
                </a:lnTo>
                <a:lnTo>
                  <a:pt x="1569020" y="679754"/>
                </a:lnTo>
                <a:lnTo>
                  <a:pt x="1586185" y="668183"/>
                </a:lnTo>
                <a:lnTo>
                  <a:pt x="1597759" y="651019"/>
                </a:lnTo>
                <a:lnTo>
                  <a:pt x="1602003" y="629996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  <a:ln w="1905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marL="118381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Arrange for immediate transfer to the hospital</a:t>
            </a:r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A45D74DF-EB86-41EC-B590-B2D5BDB82F9B}"/>
              </a:ext>
            </a:extLst>
          </p:cNvPr>
          <p:cNvSpPr/>
          <p:nvPr/>
        </p:nvSpPr>
        <p:spPr>
          <a:xfrm>
            <a:off x="3989195" y="1365827"/>
            <a:ext cx="4212478" cy="185143"/>
          </a:xfrm>
          <a:custGeom>
            <a:avLst/>
            <a:gdLst/>
            <a:ahLst/>
            <a:cxnLst/>
            <a:rect l="l" t="t" r="r" b="b"/>
            <a:pathLst>
              <a:path w="1602105" h="68453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629996"/>
                </a:lnTo>
                <a:lnTo>
                  <a:pt x="4244" y="651019"/>
                </a:lnTo>
                <a:lnTo>
                  <a:pt x="15817" y="668183"/>
                </a:lnTo>
                <a:lnTo>
                  <a:pt x="32982" y="679754"/>
                </a:lnTo>
                <a:lnTo>
                  <a:pt x="54000" y="683996"/>
                </a:lnTo>
                <a:lnTo>
                  <a:pt x="1548003" y="683996"/>
                </a:lnTo>
                <a:lnTo>
                  <a:pt x="1569020" y="679754"/>
                </a:lnTo>
                <a:lnTo>
                  <a:pt x="1586185" y="668183"/>
                </a:lnTo>
                <a:lnTo>
                  <a:pt x="1597759" y="651019"/>
                </a:lnTo>
                <a:lnTo>
                  <a:pt x="1602003" y="629996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 anchor="ctr"/>
          <a:lstStyle/>
          <a:p>
            <a:pPr marL="118381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Insert Oral airway if needed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8E44AC-4EA0-483B-B97B-668FF6622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0" y="3953672"/>
            <a:ext cx="3068752" cy="719797"/>
          </a:xfrm>
          <a:prstGeom prst="rect">
            <a:avLst/>
          </a:prstGeom>
        </p:spPr>
      </p:pic>
      <p:sp>
        <p:nvSpPr>
          <p:cNvPr id="25" name="object 19">
            <a:extLst>
              <a:ext uri="{FF2B5EF4-FFF2-40B4-BE49-F238E27FC236}">
                <a16:creationId xmlns:a16="http://schemas.microsoft.com/office/drawing/2014/main" id="{2B166ADB-6ABA-45C7-BBF5-358D5616CD6B}"/>
              </a:ext>
            </a:extLst>
          </p:cNvPr>
          <p:cNvSpPr/>
          <p:nvPr/>
        </p:nvSpPr>
        <p:spPr>
          <a:xfrm>
            <a:off x="3989195" y="1920217"/>
            <a:ext cx="4212478" cy="185143"/>
          </a:xfrm>
          <a:custGeom>
            <a:avLst/>
            <a:gdLst/>
            <a:ahLst/>
            <a:cxnLst/>
            <a:rect l="l" t="t" r="r" b="b"/>
            <a:pathLst>
              <a:path w="1602105" h="68453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629996"/>
                </a:lnTo>
                <a:lnTo>
                  <a:pt x="4244" y="651019"/>
                </a:lnTo>
                <a:lnTo>
                  <a:pt x="15817" y="668183"/>
                </a:lnTo>
                <a:lnTo>
                  <a:pt x="32982" y="679754"/>
                </a:lnTo>
                <a:lnTo>
                  <a:pt x="54000" y="683996"/>
                </a:lnTo>
                <a:lnTo>
                  <a:pt x="1548003" y="683996"/>
                </a:lnTo>
                <a:lnTo>
                  <a:pt x="1569020" y="679754"/>
                </a:lnTo>
                <a:lnTo>
                  <a:pt x="1586185" y="668183"/>
                </a:lnTo>
                <a:lnTo>
                  <a:pt x="1597759" y="651019"/>
                </a:lnTo>
                <a:lnTo>
                  <a:pt x="1602003" y="629996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 anchor="ctr"/>
          <a:lstStyle/>
          <a:p>
            <a:pPr marL="118381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Attach Oximeter</a:t>
            </a:r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5CF14C54-252C-40F8-95AB-F13FC8ABB4ED}"/>
              </a:ext>
            </a:extLst>
          </p:cNvPr>
          <p:cNvSpPr/>
          <p:nvPr/>
        </p:nvSpPr>
        <p:spPr>
          <a:xfrm>
            <a:off x="3989195" y="2197412"/>
            <a:ext cx="4212478" cy="370286"/>
          </a:xfrm>
          <a:custGeom>
            <a:avLst/>
            <a:gdLst/>
            <a:ahLst/>
            <a:cxnLst/>
            <a:rect l="l" t="t" r="r" b="b"/>
            <a:pathLst>
              <a:path w="1602105" h="68453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629996"/>
                </a:lnTo>
                <a:lnTo>
                  <a:pt x="4244" y="651019"/>
                </a:lnTo>
                <a:lnTo>
                  <a:pt x="15817" y="668183"/>
                </a:lnTo>
                <a:lnTo>
                  <a:pt x="32982" y="679754"/>
                </a:lnTo>
                <a:lnTo>
                  <a:pt x="54000" y="683996"/>
                </a:lnTo>
                <a:lnTo>
                  <a:pt x="1548003" y="683996"/>
                </a:lnTo>
                <a:lnTo>
                  <a:pt x="1569020" y="679754"/>
                </a:lnTo>
                <a:lnTo>
                  <a:pt x="1586185" y="668183"/>
                </a:lnTo>
                <a:lnTo>
                  <a:pt x="1597759" y="651019"/>
                </a:lnTo>
                <a:lnTo>
                  <a:pt x="1602003" y="629996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 anchor="ctr"/>
          <a:lstStyle/>
          <a:p>
            <a:pPr marL="118381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Provide supplemental oxygen as needed </a:t>
            </a:r>
            <a:r>
              <a:rPr lang="en-US" sz="1093" b="1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 if O2 Sat less than 95%</a:t>
            </a:r>
          </a:p>
        </p:txBody>
      </p:sp>
      <p:sp>
        <p:nvSpPr>
          <p:cNvPr id="29" name="object 19">
            <a:extLst>
              <a:ext uri="{FF2B5EF4-FFF2-40B4-BE49-F238E27FC236}">
                <a16:creationId xmlns:a16="http://schemas.microsoft.com/office/drawing/2014/main" id="{CB2CA91C-7A43-452F-B08D-2346B0139A2D}"/>
              </a:ext>
            </a:extLst>
          </p:cNvPr>
          <p:cNvSpPr/>
          <p:nvPr/>
        </p:nvSpPr>
        <p:spPr>
          <a:xfrm>
            <a:off x="3989195" y="2659749"/>
            <a:ext cx="4212478" cy="370286"/>
          </a:xfrm>
          <a:custGeom>
            <a:avLst/>
            <a:gdLst/>
            <a:ahLst/>
            <a:cxnLst/>
            <a:rect l="l" t="t" r="r" b="b"/>
            <a:pathLst>
              <a:path w="1602105" h="68453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629996"/>
                </a:lnTo>
                <a:lnTo>
                  <a:pt x="4244" y="651019"/>
                </a:lnTo>
                <a:lnTo>
                  <a:pt x="15817" y="668183"/>
                </a:lnTo>
                <a:lnTo>
                  <a:pt x="32982" y="679754"/>
                </a:lnTo>
                <a:lnTo>
                  <a:pt x="54000" y="683996"/>
                </a:lnTo>
                <a:lnTo>
                  <a:pt x="1548003" y="683996"/>
                </a:lnTo>
                <a:lnTo>
                  <a:pt x="1569020" y="679754"/>
                </a:lnTo>
                <a:lnTo>
                  <a:pt x="1586185" y="668183"/>
                </a:lnTo>
                <a:lnTo>
                  <a:pt x="1597759" y="651019"/>
                </a:lnTo>
                <a:lnTo>
                  <a:pt x="1602003" y="629996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 anchor="ctr"/>
          <a:lstStyle/>
          <a:p>
            <a:pPr marL="118381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Take and Continue to Monitor vital signs, including level of consciousness (LOC)</a:t>
            </a:r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D42BD42B-6426-4966-905C-3D8F3CFEC8CC}"/>
              </a:ext>
            </a:extLst>
          </p:cNvPr>
          <p:cNvSpPr/>
          <p:nvPr/>
        </p:nvSpPr>
        <p:spPr>
          <a:xfrm>
            <a:off x="3989195" y="3122087"/>
            <a:ext cx="4212478" cy="185143"/>
          </a:xfrm>
          <a:custGeom>
            <a:avLst/>
            <a:gdLst/>
            <a:ahLst/>
            <a:cxnLst/>
            <a:rect l="l" t="t" r="r" b="b"/>
            <a:pathLst>
              <a:path w="1602105" h="68453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629996"/>
                </a:lnTo>
                <a:lnTo>
                  <a:pt x="4244" y="651019"/>
                </a:lnTo>
                <a:lnTo>
                  <a:pt x="15817" y="668183"/>
                </a:lnTo>
                <a:lnTo>
                  <a:pt x="32982" y="679754"/>
                </a:lnTo>
                <a:lnTo>
                  <a:pt x="54000" y="683996"/>
                </a:lnTo>
                <a:lnTo>
                  <a:pt x="1548003" y="683996"/>
                </a:lnTo>
                <a:lnTo>
                  <a:pt x="1569020" y="679754"/>
                </a:lnTo>
                <a:lnTo>
                  <a:pt x="1586185" y="668183"/>
                </a:lnTo>
                <a:lnTo>
                  <a:pt x="1597759" y="651019"/>
                </a:lnTo>
                <a:lnTo>
                  <a:pt x="1602003" y="629996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 anchor="ctr"/>
          <a:lstStyle/>
          <a:p>
            <a:pPr marL="118381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Monitor patient’s condition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1B0CF6AD-4D7E-4622-A26E-A1EC5E5B19BD}"/>
              </a:ext>
            </a:extLst>
          </p:cNvPr>
          <p:cNvSpPr/>
          <p:nvPr/>
        </p:nvSpPr>
        <p:spPr>
          <a:xfrm>
            <a:off x="3989195" y="3399282"/>
            <a:ext cx="4212478" cy="185143"/>
          </a:xfrm>
          <a:custGeom>
            <a:avLst/>
            <a:gdLst/>
            <a:ahLst/>
            <a:cxnLst/>
            <a:rect l="l" t="t" r="r" b="b"/>
            <a:pathLst>
              <a:path w="1602105" h="68453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629996"/>
                </a:lnTo>
                <a:lnTo>
                  <a:pt x="4244" y="651019"/>
                </a:lnTo>
                <a:lnTo>
                  <a:pt x="15817" y="668183"/>
                </a:lnTo>
                <a:lnTo>
                  <a:pt x="32982" y="679754"/>
                </a:lnTo>
                <a:lnTo>
                  <a:pt x="54000" y="683996"/>
                </a:lnTo>
                <a:lnTo>
                  <a:pt x="1548003" y="683996"/>
                </a:lnTo>
                <a:lnTo>
                  <a:pt x="1569020" y="679754"/>
                </a:lnTo>
                <a:lnTo>
                  <a:pt x="1586185" y="668183"/>
                </a:lnTo>
                <a:lnTo>
                  <a:pt x="1597759" y="651019"/>
                </a:lnTo>
                <a:lnTo>
                  <a:pt x="1602003" y="629996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 anchor="ctr"/>
          <a:lstStyle/>
          <a:p>
            <a:pPr marL="118381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</a:p>
        </p:txBody>
      </p:sp>
      <p:sp>
        <p:nvSpPr>
          <p:cNvPr id="32" name="object 52">
            <a:extLst>
              <a:ext uri="{FF2B5EF4-FFF2-40B4-BE49-F238E27FC236}">
                <a16:creationId xmlns:a16="http://schemas.microsoft.com/office/drawing/2014/main" id="{DE539682-8AF1-440E-82B6-382674E4AF29}"/>
              </a:ext>
            </a:extLst>
          </p:cNvPr>
          <p:cNvSpPr/>
          <p:nvPr/>
        </p:nvSpPr>
        <p:spPr>
          <a:xfrm>
            <a:off x="3982536" y="4765523"/>
            <a:ext cx="4225796" cy="925714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110217"/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for head injury, see CARD 5, 7, 9 and 16 or other cause of unconsciousness.</a:t>
            </a:r>
          </a:p>
          <a:p>
            <a:pPr marL="110217"/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Aid person is not there to diagnose, but to observe and document.</a:t>
            </a:r>
          </a:p>
          <a:p>
            <a:pPr marL="110217"/>
            <a:endParaRPr lang="en-US" sz="115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7042" y="1573725"/>
            <a:ext cx="2059849" cy="440055"/>
          </a:xfrm>
          <a:custGeom>
            <a:avLst/>
            <a:gdLst/>
            <a:ahLst/>
            <a:cxnLst/>
            <a:rect l="l" t="t" r="r" b="b"/>
            <a:pathLst>
              <a:path w="1602105" h="342265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87997"/>
                </a:lnTo>
                <a:lnTo>
                  <a:pt x="4244" y="309015"/>
                </a:lnTo>
                <a:lnTo>
                  <a:pt x="15817" y="326180"/>
                </a:lnTo>
                <a:lnTo>
                  <a:pt x="32982" y="337754"/>
                </a:lnTo>
                <a:lnTo>
                  <a:pt x="54000" y="341998"/>
                </a:lnTo>
                <a:lnTo>
                  <a:pt x="1548003" y="341998"/>
                </a:lnTo>
                <a:lnTo>
                  <a:pt x="1569020" y="337754"/>
                </a:lnTo>
                <a:lnTo>
                  <a:pt x="1586185" y="326180"/>
                </a:lnTo>
                <a:lnTo>
                  <a:pt x="1597759" y="309015"/>
                </a:lnTo>
                <a:lnTo>
                  <a:pt x="1602003" y="287997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" name="object 3"/>
          <p:cNvSpPr/>
          <p:nvPr/>
        </p:nvSpPr>
        <p:spPr>
          <a:xfrm>
            <a:off x="3987042" y="370298"/>
            <a:ext cx="4212771" cy="578848"/>
          </a:xfrm>
          <a:custGeom>
            <a:avLst/>
            <a:gdLst/>
            <a:ahLst/>
            <a:cxnLst/>
            <a:rect l="l" t="t" r="r" b="b"/>
            <a:pathLst>
              <a:path w="3276600" h="450215">
                <a:moveTo>
                  <a:pt x="3168002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41998"/>
                </a:lnTo>
                <a:lnTo>
                  <a:pt x="8486" y="384033"/>
                </a:lnTo>
                <a:lnTo>
                  <a:pt x="31630" y="418363"/>
                </a:lnTo>
                <a:lnTo>
                  <a:pt x="65960" y="441510"/>
                </a:lnTo>
                <a:lnTo>
                  <a:pt x="108000" y="449999"/>
                </a:lnTo>
                <a:lnTo>
                  <a:pt x="3168002" y="449999"/>
                </a:lnTo>
                <a:lnTo>
                  <a:pt x="3210037" y="441510"/>
                </a:lnTo>
                <a:lnTo>
                  <a:pt x="3244367" y="418363"/>
                </a:lnTo>
                <a:lnTo>
                  <a:pt x="3267514" y="384033"/>
                </a:lnTo>
                <a:lnTo>
                  <a:pt x="3276003" y="341998"/>
                </a:lnTo>
                <a:lnTo>
                  <a:pt x="3276003" y="108000"/>
                </a:lnTo>
                <a:lnTo>
                  <a:pt x="3267514" y="65960"/>
                </a:lnTo>
                <a:lnTo>
                  <a:pt x="3244367" y="31630"/>
                </a:lnTo>
                <a:lnTo>
                  <a:pt x="3210037" y="8486"/>
                </a:lnTo>
                <a:lnTo>
                  <a:pt x="3168002" y="0"/>
                </a:lnTo>
                <a:close/>
              </a:path>
            </a:pathLst>
          </a:custGeom>
          <a:solidFill>
            <a:srgbClr val="B30738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4" name="object 4"/>
          <p:cNvSpPr/>
          <p:nvPr/>
        </p:nvSpPr>
        <p:spPr>
          <a:xfrm>
            <a:off x="3987042" y="2059724"/>
            <a:ext cx="2059849" cy="440055"/>
          </a:xfrm>
          <a:custGeom>
            <a:avLst/>
            <a:gdLst/>
            <a:ahLst/>
            <a:cxnLst/>
            <a:rect l="l" t="t" r="r" b="b"/>
            <a:pathLst>
              <a:path w="1602105" h="34226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87997"/>
                </a:lnTo>
                <a:lnTo>
                  <a:pt x="4244" y="309015"/>
                </a:lnTo>
                <a:lnTo>
                  <a:pt x="15817" y="326180"/>
                </a:lnTo>
                <a:lnTo>
                  <a:pt x="32982" y="337754"/>
                </a:lnTo>
                <a:lnTo>
                  <a:pt x="54000" y="341998"/>
                </a:lnTo>
                <a:lnTo>
                  <a:pt x="1548003" y="341998"/>
                </a:lnTo>
                <a:lnTo>
                  <a:pt x="1569020" y="337754"/>
                </a:lnTo>
                <a:lnTo>
                  <a:pt x="1586185" y="326180"/>
                </a:lnTo>
                <a:lnTo>
                  <a:pt x="1597759" y="309015"/>
                </a:lnTo>
                <a:lnTo>
                  <a:pt x="1602003" y="287997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5" name="object 5"/>
          <p:cNvSpPr/>
          <p:nvPr/>
        </p:nvSpPr>
        <p:spPr>
          <a:xfrm>
            <a:off x="3987042" y="2545728"/>
            <a:ext cx="2059849" cy="231866"/>
          </a:xfrm>
          <a:custGeom>
            <a:avLst/>
            <a:gdLst/>
            <a:ahLst/>
            <a:cxnLst/>
            <a:rect l="l" t="t" r="r" b="b"/>
            <a:pathLst>
              <a:path w="1602105" h="180339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125996"/>
                </a:lnTo>
                <a:lnTo>
                  <a:pt x="4244" y="147019"/>
                </a:lnTo>
                <a:lnTo>
                  <a:pt x="15817" y="164184"/>
                </a:lnTo>
                <a:lnTo>
                  <a:pt x="32982" y="175754"/>
                </a:lnTo>
                <a:lnTo>
                  <a:pt x="54000" y="179997"/>
                </a:lnTo>
                <a:lnTo>
                  <a:pt x="1548003" y="179997"/>
                </a:lnTo>
                <a:lnTo>
                  <a:pt x="1569020" y="175754"/>
                </a:lnTo>
                <a:lnTo>
                  <a:pt x="1586185" y="164184"/>
                </a:lnTo>
                <a:lnTo>
                  <a:pt x="1597759" y="147019"/>
                </a:lnTo>
                <a:lnTo>
                  <a:pt x="1602003" y="125996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6" name="object 6"/>
          <p:cNvSpPr/>
          <p:nvPr/>
        </p:nvSpPr>
        <p:spPr>
          <a:xfrm>
            <a:off x="3987042" y="3610298"/>
            <a:ext cx="2059849" cy="555987"/>
          </a:xfrm>
          <a:custGeom>
            <a:avLst/>
            <a:gdLst/>
            <a:ahLst/>
            <a:cxnLst/>
            <a:rect l="l" t="t" r="r" b="b"/>
            <a:pathLst>
              <a:path w="1602105" h="432435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78002"/>
                </a:lnTo>
                <a:lnTo>
                  <a:pt x="4244" y="399020"/>
                </a:lnTo>
                <a:lnTo>
                  <a:pt x="15817" y="416185"/>
                </a:lnTo>
                <a:lnTo>
                  <a:pt x="32982" y="427759"/>
                </a:lnTo>
                <a:lnTo>
                  <a:pt x="54000" y="432003"/>
                </a:lnTo>
                <a:lnTo>
                  <a:pt x="1548003" y="432003"/>
                </a:lnTo>
                <a:lnTo>
                  <a:pt x="1569020" y="427759"/>
                </a:lnTo>
                <a:lnTo>
                  <a:pt x="1586185" y="416185"/>
                </a:lnTo>
                <a:lnTo>
                  <a:pt x="1597759" y="399020"/>
                </a:lnTo>
                <a:lnTo>
                  <a:pt x="1602003" y="378002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7" name="object 7"/>
          <p:cNvSpPr/>
          <p:nvPr/>
        </p:nvSpPr>
        <p:spPr>
          <a:xfrm>
            <a:off x="3987042" y="2823442"/>
            <a:ext cx="2059849" cy="741317"/>
          </a:xfrm>
          <a:custGeom>
            <a:avLst/>
            <a:gdLst/>
            <a:ahLst/>
            <a:cxnLst/>
            <a:rect l="l" t="t" r="r" b="b"/>
            <a:pathLst>
              <a:path w="1602105" h="57658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521995"/>
                </a:lnTo>
                <a:lnTo>
                  <a:pt x="4244" y="543018"/>
                </a:lnTo>
                <a:lnTo>
                  <a:pt x="15817" y="560182"/>
                </a:lnTo>
                <a:lnTo>
                  <a:pt x="32982" y="571753"/>
                </a:lnTo>
                <a:lnTo>
                  <a:pt x="54000" y="575995"/>
                </a:lnTo>
                <a:lnTo>
                  <a:pt x="1548003" y="575995"/>
                </a:lnTo>
                <a:lnTo>
                  <a:pt x="1569020" y="571753"/>
                </a:lnTo>
                <a:lnTo>
                  <a:pt x="1586185" y="560182"/>
                </a:lnTo>
                <a:lnTo>
                  <a:pt x="1597759" y="543018"/>
                </a:lnTo>
                <a:lnTo>
                  <a:pt x="1602003" y="521995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8" name="object 8"/>
          <p:cNvSpPr/>
          <p:nvPr/>
        </p:nvSpPr>
        <p:spPr>
          <a:xfrm>
            <a:off x="3987042" y="4212009"/>
            <a:ext cx="2059849" cy="555987"/>
          </a:xfrm>
          <a:custGeom>
            <a:avLst/>
            <a:gdLst/>
            <a:ahLst/>
            <a:cxnLst/>
            <a:rect l="l" t="t" r="r" b="b"/>
            <a:pathLst>
              <a:path w="1602105" h="432435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78002"/>
                </a:lnTo>
                <a:lnTo>
                  <a:pt x="4244" y="399020"/>
                </a:lnTo>
                <a:lnTo>
                  <a:pt x="15817" y="416185"/>
                </a:lnTo>
                <a:lnTo>
                  <a:pt x="32982" y="427759"/>
                </a:lnTo>
                <a:lnTo>
                  <a:pt x="54000" y="432003"/>
                </a:lnTo>
                <a:lnTo>
                  <a:pt x="1548003" y="432003"/>
                </a:lnTo>
                <a:lnTo>
                  <a:pt x="1569020" y="427759"/>
                </a:lnTo>
                <a:lnTo>
                  <a:pt x="1586185" y="416185"/>
                </a:lnTo>
                <a:lnTo>
                  <a:pt x="1597759" y="399020"/>
                </a:lnTo>
                <a:lnTo>
                  <a:pt x="1602003" y="378002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9" name="object 9"/>
          <p:cNvSpPr/>
          <p:nvPr/>
        </p:nvSpPr>
        <p:spPr>
          <a:xfrm>
            <a:off x="3987042" y="5299725"/>
            <a:ext cx="2059849" cy="440055"/>
          </a:xfrm>
          <a:custGeom>
            <a:avLst/>
            <a:gdLst/>
            <a:ahLst/>
            <a:cxnLst/>
            <a:rect l="l" t="t" r="r" b="b"/>
            <a:pathLst>
              <a:path w="1602105" h="34226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87997"/>
                </a:lnTo>
                <a:lnTo>
                  <a:pt x="4244" y="309015"/>
                </a:lnTo>
                <a:lnTo>
                  <a:pt x="15817" y="326180"/>
                </a:lnTo>
                <a:lnTo>
                  <a:pt x="32982" y="337754"/>
                </a:lnTo>
                <a:lnTo>
                  <a:pt x="54000" y="341998"/>
                </a:lnTo>
                <a:lnTo>
                  <a:pt x="1548003" y="341998"/>
                </a:lnTo>
                <a:lnTo>
                  <a:pt x="1569020" y="337754"/>
                </a:lnTo>
                <a:lnTo>
                  <a:pt x="1586185" y="326180"/>
                </a:lnTo>
                <a:lnTo>
                  <a:pt x="1597759" y="309015"/>
                </a:lnTo>
                <a:lnTo>
                  <a:pt x="1602003" y="287997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0" name="object 10"/>
          <p:cNvSpPr txBox="1"/>
          <p:nvPr/>
        </p:nvSpPr>
        <p:spPr>
          <a:xfrm>
            <a:off x="5189216" y="5527734"/>
            <a:ext cx="77234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9"/>
              </a:lnSpc>
            </a:pP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....................</a:t>
            </a:r>
            <a:endParaRPr sz="1093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87042" y="4813727"/>
            <a:ext cx="2059849" cy="440055"/>
          </a:xfrm>
          <a:custGeom>
            <a:avLst/>
            <a:gdLst/>
            <a:ahLst/>
            <a:cxnLst/>
            <a:rect l="l" t="t" r="r" b="b"/>
            <a:pathLst>
              <a:path w="1602105" h="34226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87997"/>
                </a:lnTo>
                <a:lnTo>
                  <a:pt x="4244" y="309015"/>
                </a:lnTo>
                <a:lnTo>
                  <a:pt x="15817" y="326180"/>
                </a:lnTo>
                <a:lnTo>
                  <a:pt x="32982" y="337754"/>
                </a:lnTo>
                <a:lnTo>
                  <a:pt x="54000" y="341998"/>
                </a:lnTo>
                <a:lnTo>
                  <a:pt x="1548003" y="341998"/>
                </a:lnTo>
                <a:lnTo>
                  <a:pt x="1569020" y="337754"/>
                </a:lnTo>
                <a:lnTo>
                  <a:pt x="1586185" y="326180"/>
                </a:lnTo>
                <a:lnTo>
                  <a:pt x="1597759" y="309015"/>
                </a:lnTo>
                <a:lnTo>
                  <a:pt x="1602003" y="287997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2" name="object 12"/>
          <p:cNvSpPr/>
          <p:nvPr/>
        </p:nvSpPr>
        <p:spPr>
          <a:xfrm>
            <a:off x="6139328" y="1573724"/>
            <a:ext cx="2059849" cy="370659"/>
          </a:xfrm>
          <a:custGeom>
            <a:avLst/>
            <a:gdLst/>
            <a:ahLst/>
            <a:cxnLst/>
            <a:rect l="l" t="t" r="r" b="b"/>
            <a:pathLst>
              <a:path w="1602104" h="28829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1548003" y="287997"/>
                </a:lnTo>
                <a:lnTo>
                  <a:pt x="1569020" y="283753"/>
                </a:lnTo>
                <a:lnTo>
                  <a:pt x="1586185" y="272180"/>
                </a:lnTo>
                <a:lnTo>
                  <a:pt x="1597759" y="255015"/>
                </a:lnTo>
                <a:lnTo>
                  <a:pt x="1602003" y="233997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3" name="object 13"/>
          <p:cNvSpPr/>
          <p:nvPr/>
        </p:nvSpPr>
        <p:spPr>
          <a:xfrm>
            <a:off x="6139328" y="1990293"/>
            <a:ext cx="2059849" cy="266156"/>
          </a:xfrm>
          <a:custGeom>
            <a:avLst/>
            <a:gdLst/>
            <a:ahLst/>
            <a:cxnLst/>
            <a:rect l="l" t="t" r="r" b="b"/>
            <a:pathLst>
              <a:path w="1602104" h="207010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52996"/>
                </a:lnTo>
                <a:lnTo>
                  <a:pt x="4244" y="174019"/>
                </a:lnTo>
                <a:lnTo>
                  <a:pt x="15817" y="191184"/>
                </a:lnTo>
                <a:lnTo>
                  <a:pt x="32982" y="202754"/>
                </a:lnTo>
                <a:lnTo>
                  <a:pt x="54000" y="206997"/>
                </a:lnTo>
                <a:lnTo>
                  <a:pt x="1548003" y="206997"/>
                </a:lnTo>
                <a:lnTo>
                  <a:pt x="1569020" y="202754"/>
                </a:lnTo>
                <a:lnTo>
                  <a:pt x="1586185" y="191184"/>
                </a:lnTo>
                <a:lnTo>
                  <a:pt x="1597759" y="174019"/>
                </a:lnTo>
                <a:lnTo>
                  <a:pt x="1602003" y="152996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4" name="object 14"/>
          <p:cNvSpPr/>
          <p:nvPr/>
        </p:nvSpPr>
        <p:spPr>
          <a:xfrm>
            <a:off x="6139328" y="3378869"/>
            <a:ext cx="2059849" cy="578848"/>
          </a:xfrm>
          <a:custGeom>
            <a:avLst/>
            <a:gdLst/>
            <a:ahLst/>
            <a:cxnLst/>
            <a:rect l="l" t="t" r="r" b="b"/>
            <a:pathLst>
              <a:path w="1602104" h="45021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95998"/>
                </a:lnTo>
                <a:lnTo>
                  <a:pt x="4244" y="417016"/>
                </a:lnTo>
                <a:lnTo>
                  <a:pt x="15817" y="434181"/>
                </a:lnTo>
                <a:lnTo>
                  <a:pt x="32982" y="445754"/>
                </a:lnTo>
                <a:lnTo>
                  <a:pt x="54000" y="449999"/>
                </a:lnTo>
                <a:lnTo>
                  <a:pt x="1548003" y="449999"/>
                </a:lnTo>
                <a:lnTo>
                  <a:pt x="1569020" y="445754"/>
                </a:lnTo>
                <a:lnTo>
                  <a:pt x="1586185" y="434181"/>
                </a:lnTo>
                <a:lnTo>
                  <a:pt x="1597759" y="417016"/>
                </a:lnTo>
                <a:lnTo>
                  <a:pt x="1602003" y="395998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5" name="object 15"/>
          <p:cNvSpPr/>
          <p:nvPr/>
        </p:nvSpPr>
        <p:spPr>
          <a:xfrm>
            <a:off x="6139328" y="2615150"/>
            <a:ext cx="2059849" cy="717641"/>
          </a:xfrm>
          <a:custGeom>
            <a:avLst/>
            <a:gdLst/>
            <a:ahLst/>
            <a:cxnLst/>
            <a:rect l="l" t="t" r="r" b="b"/>
            <a:pathLst>
              <a:path w="1602104" h="558164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503999"/>
                </a:lnTo>
                <a:lnTo>
                  <a:pt x="4244" y="525022"/>
                </a:lnTo>
                <a:lnTo>
                  <a:pt x="15817" y="542186"/>
                </a:lnTo>
                <a:lnTo>
                  <a:pt x="32982" y="553757"/>
                </a:lnTo>
                <a:lnTo>
                  <a:pt x="54000" y="557999"/>
                </a:lnTo>
                <a:lnTo>
                  <a:pt x="1548003" y="557999"/>
                </a:lnTo>
                <a:lnTo>
                  <a:pt x="1569020" y="553757"/>
                </a:lnTo>
                <a:lnTo>
                  <a:pt x="1586185" y="542186"/>
                </a:lnTo>
                <a:lnTo>
                  <a:pt x="1597759" y="525022"/>
                </a:lnTo>
                <a:lnTo>
                  <a:pt x="1602003" y="503999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6" name="object 16"/>
          <p:cNvSpPr/>
          <p:nvPr/>
        </p:nvSpPr>
        <p:spPr>
          <a:xfrm>
            <a:off x="6139328" y="4906300"/>
            <a:ext cx="2059849" cy="370659"/>
          </a:xfrm>
          <a:custGeom>
            <a:avLst/>
            <a:gdLst/>
            <a:ahLst/>
            <a:cxnLst/>
            <a:rect l="l" t="t" r="r" b="b"/>
            <a:pathLst>
              <a:path w="1602104" h="288289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1548003" y="287997"/>
                </a:lnTo>
                <a:lnTo>
                  <a:pt x="1569020" y="283753"/>
                </a:lnTo>
                <a:lnTo>
                  <a:pt x="1586185" y="272180"/>
                </a:lnTo>
                <a:lnTo>
                  <a:pt x="1597759" y="255015"/>
                </a:lnTo>
                <a:lnTo>
                  <a:pt x="1602003" y="233997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7" name="object 17"/>
          <p:cNvSpPr/>
          <p:nvPr/>
        </p:nvSpPr>
        <p:spPr>
          <a:xfrm>
            <a:off x="6139328" y="5322862"/>
            <a:ext cx="2059849" cy="417195"/>
          </a:xfrm>
          <a:custGeom>
            <a:avLst/>
            <a:gdLst/>
            <a:ahLst/>
            <a:cxnLst/>
            <a:rect l="l" t="t" r="r" b="b"/>
            <a:pathLst>
              <a:path w="1602104" h="324485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70002"/>
                </a:lnTo>
                <a:lnTo>
                  <a:pt x="4244" y="291019"/>
                </a:lnTo>
                <a:lnTo>
                  <a:pt x="15817" y="308184"/>
                </a:lnTo>
                <a:lnTo>
                  <a:pt x="32982" y="319758"/>
                </a:lnTo>
                <a:lnTo>
                  <a:pt x="54000" y="324002"/>
                </a:lnTo>
                <a:lnTo>
                  <a:pt x="1548003" y="324002"/>
                </a:lnTo>
                <a:lnTo>
                  <a:pt x="1569020" y="319758"/>
                </a:lnTo>
                <a:lnTo>
                  <a:pt x="1586185" y="308184"/>
                </a:lnTo>
                <a:lnTo>
                  <a:pt x="1597759" y="291019"/>
                </a:lnTo>
                <a:lnTo>
                  <a:pt x="1602003" y="270002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8" name="object 18"/>
          <p:cNvSpPr txBox="1"/>
          <p:nvPr/>
        </p:nvSpPr>
        <p:spPr>
          <a:xfrm>
            <a:off x="7341500" y="5539302"/>
            <a:ext cx="77234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9"/>
              </a:lnSpc>
            </a:pP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....................</a:t>
            </a:r>
            <a:endParaRPr sz="1093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39328" y="4327727"/>
            <a:ext cx="2059849" cy="532311"/>
          </a:xfrm>
          <a:custGeom>
            <a:avLst/>
            <a:gdLst/>
            <a:ahLst/>
            <a:cxnLst/>
            <a:rect l="l" t="t" r="r" b="b"/>
            <a:pathLst>
              <a:path w="1602104" h="414020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59994"/>
                </a:lnTo>
                <a:lnTo>
                  <a:pt x="4244" y="381011"/>
                </a:lnTo>
                <a:lnTo>
                  <a:pt x="15817" y="398176"/>
                </a:lnTo>
                <a:lnTo>
                  <a:pt x="32982" y="409750"/>
                </a:lnTo>
                <a:lnTo>
                  <a:pt x="54000" y="413994"/>
                </a:lnTo>
                <a:lnTo>
                  <a:pt x="1548003" y="413994"/>
                </a:lnTo>
                <a:lnTo>
                  <a:pt x="1569020" y="409750"/>
                </a:lnTo>
                <a:lnTo>
                  <a:pt x="1586185" y="398176"/>
                </a:lnTo>
                <a:lnTo>
                  <a:pt x="1597759" y="381011"/>
                </a:lnTo>
                <a:lnTo>
                  <a:pt x="1602003" y="359994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0" name="object 20"/>
          <p:cNvSpPr/>
          <p:nvPr/>
        </p:nvSpPr>
        <p:spPr>
          <a:xfrm>
            <a:off x="6139328" y="4003715"/>
            <a:ext cx="2059849" cy="278402"/>
          </a:xfrm>
          <a:custGeom>
            <a:avLst/>
            <a:gdLst/>
            <a:ahLst/>
            <a:cxnLst/>
            <a:rect l="l" t="t" r="r" b="b"/>
            <a:pathLst>
              <a:path w="1602104" h="216535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62001"/>
                </a:lnTo>
                <a:lnTo>
                  <a:pt x="4244" y="183018"/>
                </a:lnTo>
                <a:lnTo>
                  <a:pt x="15817" y="200183"/>
                </a:lnTo>
                <a:lnTo>
                  <a:pt x="32982" y="211757"/>
                </a:lnTo>
                <a:lnTo>
                  <a:pt x="54000" y="216001"/>
                </a:lnTo>
                <a:lnTo>
                  <a:pt x="1548003" y="216001"/>
                </a:lnTo>
                <a:lnTo>
                  <a:pt x="1569020" y="211757"/>
                </a:lnTo>
                <a:lnTo>
                  <a:pt x="1586185" y="200183"/>
                </a:lnTo>
                <a:lnTo>
                  <a:pt x="1597759" y="183018"/>
                </a:lnTo>
                <a:lnTo>
                  <a:pt x="1602003" y="162001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1" name="object 21"/>
          <p:cNvSpPr/>
          <p:nvPr/>
        </p:nvSpPr>
        <p:spPr>
          <a:xfrm>
            <a:off x="6139328" y="2302722"/>
            <a:ext cx="2059849" cy="266156"/>
          </a:xfrm>
          <a:custGeom>
            <a:avLst/>
            <a:gdLst/>
            <a:ahLst/>
            <a:cxnLst/>
            <a:rect l="l" t="t" r="r" b="b"/>
            <a:pathLst>
              <a:path w="1602104" h="207010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52996"/>
                </a:lnTo>
                <a:lnTo>
                  <a:pt x="4244" y="174019"/>
                </a:lnTo>
                <a:lnTo>
                  <a:pt x="15817" y="191184"/>
                </a:lnTo>
                <a:lnTo>
                  <a:pt x="32982" y="202754"/>
                </a:lnTo>
                <a:lnTo>
                  <a:pt x="54000" y="206997"/>
                </a:lnTo>
                <a:lnTo>
                  <a:pt x="1548003" y="206997"/>
                </a:lnTo>
                <a:lnTo>
                  <a:pt x="1569020" y="202754"/>
                </a:lnTo>
                <a:lnTo>
                  <a:pt x="1586185" y="191184"/>
                </a:lnTo>
                <a:lnTo>
                  <a:pt x="1597759" y="174019"/>
                </a:lnTo>
                <a:lnTo>
                  <a:pt x="1602003" y="152996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2" name="object 22"/>
          <p:cNvSpPr txBox="1"/>
          <p:nvPr/>
        </p:nvSpPr>
        <p:spPr>
          <a:xfrm>
            <a:off x="3723784" y="40739"/>
            <a:ext cx="4580164" cy="6849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384">
              <a:lnSpc>
                <a:spcPts val="1376"/>
              </a:lnSpc>
              <a:tabLst>
                <a:tab pos="1652433" algn="l"/>
              </a:tabLst>
            </a:pPr>
            <a:r>
              <a:rPr sz="1929" baseline="-13888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929" spc="-9" baseline="-1388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29" baseline="-13888" dirty="0">
                <a:solidFill>
                  <a:srgbClr val="FFFFFF"/>
                </a:solidFill>
                <a:latin typeface="Arial Black"/>
                <a:cs typeface="Arial Black"/>
              </a:rPr>
              <a:t>3	</a:t>
            </a:r>
            <a:r>
              <a:rPr sz="964" spc="-6" dirty="0">
                <a:solidFill>
                  <a:srgbClr val="FFFFFF"/>
                </a:solidFill>
                <a:latin typeface="Arial Black"/>
                <a:cs typeface="Arial Black"/>
              </a:rPr>
              <a:t>CONTROL </a:t>
            </a: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OF </a:t>
            </a:r>
            <a:r>
              <a:rPr sz="964" spc="-6" dirty="0">
                <a:solidFill>
                  <a:srgbClr val="FFFFFF"/>
                </a:solidFill>
                <a:latin typeface="Arial Black"/>
                <a:cs typeface="Arial Black"/>
              </a:rPr>
              <a:t>EXTERNAL</a:t>
            </a:r>
            <a:r>
              <a:rPr sz="964" spc="-32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BLEEDING</a:t>
            </a:r>
            <a:endParaRPr sz="964" dirty="0">
              <a:latin typeface="Arial Black"/>
              <a:cs typeface="Arial Black"/>
            </a:endParaRPr>
          </a:p>
          <a:p>
            <a:pPr marL="1427918">
              <a:spcBef>
                <a:spcPts val="1363"/>
              </a:spcBef>
            </a:pP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Possible signs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93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symptoms:</a:t>
            </a:r>
            <a:endParaRPr sz="1093" dirty="0">
              <a:latin typeface="Arial"/>
              <a:cs typeface="Arial"/>
            </a:endParaRPr>
          </a:p>
          <a:p>
            <a:pPr marL="592719">
              <a:spcBef>
                <a:spcPts val="257"/>
              </a:spcBef>
            </a:pP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Breathing Rate 30+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Cap refill 3+ secs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• Pulse</a:t>
            </a:r>
            <a:r>
              <a:rPr sz="1093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&gt;120</a:t>
            </a:r>
            <a:endParaRPr sz="1093" dirty="0">
              <a:latin typeface="Arial"/>
              <a:cs typeface="Arial"/>
            </a:endParaRPr>
          </a:p>
          <a:p>
            <a:pPr marL="444949"/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• Pale •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Cold and clammy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• Loss of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consciousness</a:t>
            </a:r>
            <a:r>
              <a:rPr sz="1093" b="1" spc="-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b="1" spc="-26" dirty="0">
                <a:solidFill>
                  <a:srgbClr val="FFFFFF"/>
                </a:solidFill>
                <a:latin typeface="Arial"/>
                <a:cs typeface="Arial"/>
              </a:rPr>
              <a:t>AVPU</a:t>
            </a:r>
            <a:endParaRPr sz="1093" dirty="0">
              <a:latin typeface="Arial"/>
              <a:cs typeface="Arial"/>
            </a:endParaRPr>
          </a:p>
          <a:p>
            <a:pPr marL="355959">
              <a:spcBef>
                <a:spcPts val="495"/>
              </a:spcBef>
            </a:pPr>
            <a:r>
              <a:rPr sz="1286" b="1" dirty="0">
                <a:solidFill>
                  <a:srgbClr val="B30738"/>
                </a:solidFill>
                <a:latin typeface="Arial"/>
                <a:cs typeface="Arial"/>
              </a:rPr>
              <a:t>•  </a:t>
            </a:r>
            <a:r>
              <a:rPr sz="1286" b="1" spc="-6" dirty="0">
                <a:solidFill>
                  <a:srgbClr val="B30738"/>
                </a:solidFill>
                <a:latin typeface="Arial"/>
                <a:cs typeface="Arial"/>
              </a:rPr>
              <a:t>Keep </a:t>
            </a:r>
            <a:r>
              <a:rPr sz="1286" b="1" dirty="0">
                <a:solidFill>
                  <a:srgbClr val="B30738"/>
                </a:solidFill>
                <a:latin typeface="Arial"/>
                <a:cs typeface="Arial"/>
              </a:rPr>
              <a:t>injured </a:t>
            </a:r>
            <a:r>
              <a:rPr sz="1286" b="1" spc="-6" dirty="0">
                <a:solidFill>
                  <a:srgbClr val="B30738"/>
                </a:solidFill>
                <a:latin typeface="Arial"/>
                <a:cs typeface="Arial"/>
              </a:rPr>
              <a:t>casualties </a:t>
            </a:r>
            <a:r>
              <a:rPr sz="1286" b="1" dirty="0">
                <a:solidFill>
                  <a:srgbClr val="B30738"/>
                </a:solidFill>
                <a:latin typeface="Arial"/>
                <a:cs typeface="Arial"/>
              </a:rPr>
              <a:t>warm </a:t>
            </a:r>
            <a:r>
              <a:rPr sz="1286" b="1" spc="-6" dirty="0">
                <a:solidFill>
                  <a:srgbClr val="B30738"/>
                </a:solidFill>
                <a:latin typeface="Arial"/>
                <a:cs typeface="Arial"/>
              </a:rPr>
              <a:t>and </a:t>
            </a:r>
            <a:r>
              <a:rPr sz="1286" b="1" dirty="0">
                <a:solidFill>
                  <a:srgbClr val="B30738"/>
                </a:solidFill>
                <a:latin typeface="Arial"/>
                <a:cs typeface="Arial"/>
              </a:rPr>
              <a:t>handle gently</a:t>
            </a:r>
            <a:r>
              <a:rPr sz="1286" b="1" spc="244" dirty="0">
                <a:solidFill>
                  <a:srgbClr val="B30738"/>
                </a:solidFill>
                <a:latin typeface="Arial"/>
                <a:cs typeface="Arial"/>
              </a:rPr>
              <a:t> </a:t>
            </a:r>
            <a:r>
              <a:rPr sz="1286" b="1" dirty="0">
                <a:solidFill>
                  <a:srgbClr val="B30738"/>
                </a:solidFill>
                <a:latin typeface="Arial"/>
                <a:cs typeface="Arial"/>
              </a:rPr>
              <a:t>•</a:t>
            </a:r>
            <a:endParaRPr sz="1286" dirty="0">
              <a:latin typeface="Arial"/>
              <a:cs typeface="Arial"/>
            </a:endParaRPr>
          </a:p>
          <a:p>
            <a:pPr marL="665382">
              <a:spcBef>
                <a:spcPts val="855"/>
              </a:spcBef>
              <a:tabLst>
                <a:tab pos="2524369" algn="l"/>
              </a:tabLst>
            </a:pP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sz="1093" b="1" spc="-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BLEED	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LIFE </a:t>
            </a:r>
            <a:r>
              <a:rPr sz="1093" b="1" spc="-13" dirty="0">
                <a:solidFill>
                  <a:srgbClr val="FFFFFF"/>
                </a:solidFill>
                <a:latin typeface="Arial"/>
                <a:cs typeface="Arial"/>
              </a:rPr>
              <a:t>THREATENING</a:t>
            </a:r>
            <a:r>
              <a:rPr sz="1093" b="1" spc="-7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BLEED</a:t>
            </a:r>
            <a:endParaRPr sz="1093" dirty="0">
              <a:latin typeface="Arial"/>
              <a:cs typeface="Arial"/>
            </a:endParaRPr>
          </a:p>
          <a:p>
            <a:pPr marL="419640" marR="351060" indent="161651">
              <a:lnSpc>
                <a:spcPct val="120800"/>
              </a:lnSpc>
              <a:spcBef>
                <a:spcPts val="771"/>
              </a:spcBef>
              <a:tabLst>
                <a:tab pos="2652546" algn="l"/>
                <a:tab pos="2930946" algn="l"/>
              </a:tabLst>
            </a:pPr>
            <a:r>
              <a:rPr sz="1639" baseline="-13071" dirty="0">
                <a:solidFill>
                  <a:srgbClr val="FFFFFF"/>
                </a:solidFill>
                <a:latin typeface="Arial"/>
                <a:cs typeface="Arial"/>
              </a:rPr>
              <a:t>Sit </a:t>
            </a:r>
            <a:r>
              <a:rPr sz="1639" spc="-9" baseline="-13071" dirty="0">
                <a:solidFill>
                  <a:srgbClr val="FFFFFF"/>
                </a:solidFill>
                <a:latin typeface="Arial"/>
                <a:cs typeface="Arial"/>
              </a:rPr>
              <a:t>or lie</a:t>
            </a:r>
            <a:r>
              <a:rPr sz="1639" baseline="-13071" dirty="0">
                <a:solidFill>
                  <a:srgbClr val="FFFFFF"/>
                </a:solidFill>
                <a:latin typeface="Arial"/>
                <a:cs typeface="Arial"/>
              </a:rPr>
              <a:t> casualty </a:t>
            </a:r>
            <a:r>
              <a:rPr sz="1639" spc="-9" baseline="-13071" dirty="0">
                <a:solidFill>
                  <a:srgbClr val="FFFFFF"/>
                </a:solidFill>
                <a:latin typeface="Arial"/>
                <a:cs typeface="Arial"/>
              </a:rPr>
              <a:t>down	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Apply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immediate direct or 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Expose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examine wound		</a:t>
            </a:r>
            <a:r>
              <a:rPr sz="1639" spc="-9" baseline="13071" dirty="0">
                <a:solidFill>
                  <a:srgbClr val="231F20"/>
                </a:solidFill>
                <a:latin typeface="Arial"/>
                <a:cs typeface="Arial"/>
              </a:rPr>
              <a:t>indirect</a:t>
            </a:r>
            <a:r>
              <a:rPr sz="1639" spc="-28" baseline="1307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spc="-9" baseline="13071" dirty="0">
                <a:solidFill>
                  <a:srgbClr val="231F20"/>
                </a:solidFill>
                <a:latin typeface="Arial"/>
                <a:cs typeface="Arial"/>
              </a:rPr>
              <a:t>pressure</a:t>
            </a:r>
            <a:endParaRPr sz="1639" baseline="13071" dirty="0">
              <a:latin typeface="Arial"/>
              <a:cs typeface="Arial"/>
            </a:endParaRPr>
          </a:p>
          <a:p>
            <a:pPr marL="400046" marR="188593" indent="45719">
              <a:lnSpc>
                <a:spcPct val="143800"/>
              </a:lnSpc>
              <a:spcBef>
                <a:spcPts val="51"/>
              </a:spcBef>
              <a:tabLst>
                <a:tab pos="2506408" algn="l"/>
              </a:tabLst>
            </a:pPr>
            <a:r>
              <a:rPr sz="1639" baseline="-29411" dirty="0">
                <a:solidFill>
                  <a:srgbClr val="FFFFFF"/>
                </a:solidFill>
                <a:latin typeface="Arial"/>
                <a:cs typeface="Arial"/>
              </a:rPr>
              <a:t>Apply </a:t>
            </a:r>
            <a:r>
              <a:rPr sz="1639" spc="-9" baseline="-29411" dirty="0">
                <a:solidFill>
                  <a:srgbClr val="FFFFFF"/>
                </a:solidFill>
                <a:latin typeface="Arial"/>
                <a:cs typeface="Arial"/>
              </a:rPr>
              <a:t>direct </a:t>
            </a:r>
            <a:r>
              <a:rPr sz="1639" baseline="-29411" dirty="0">
                <a:solidFill>
                  <a:srgbClr val="FFFFFF"/>
                </a:solidFill>
                <a:latin typeface="Arial"/>
                <a:cs typeface="Arial"/>
              </a:rPr>
              <a:t>finger</a:t>
            </a:r>
            <a:r>
              <a:rPr sz="1639" spc="9" baseline="-294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9" spc="-9" baseline="-29411" dirty="0">
                <a:solidFill>
                  <a:srgbClr val="FFFFFF"/>
                </a:solidFill>
                <a:latin typeface="Arial"/>
                <a:cs typeface="Arial"/>
              </a:rPr>
              <a:t>pressure	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limb bleeds use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tourniquet 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to site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and elevate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possible	</a:t>
            </a:r>
            <a:r>
              <a:rPr sz="1639" spc="-9" baseline="-29411" dirty="0">
                <a:solidFill>
                  <a:srgbClr val="231F20"/>
                </a:solidFill>
                <a:latin typeface="Arial"/>
                <a:cs typeface="Arial"/>
              </a:rPr>
              <a:t>Dress wounds, </a:t>
            </a:r>
            <a:r>
              <a:rPr sz="1639" baseline="-29411" dirty="0">
                <a:solidFill>
                  <a:srgbClr val="231F20"/>
                </a:solidFill>
                <a:latin typeface="Arial"/>
                <a:cs typeface="Arial"/>
              </a:rPr>
              <a:t>consider</a:t>
            </a:r>
            <a:r>
              <a:rPr sz="1639" spc="-154" baseline="-294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spc="-9" baseline="-29411" dirty="0">
                <a:solidFill>
                  <a:srgbClr val="231F20"/>
                </a:solidFill>
                <a:latin typeface="Arial"/>
                <a:cs typeface="Arial"/>
              </a:rPr>
              <a:t>Celox</a:t>
            </a:r>
            <a:endParaRPr sz="1639" baseline="-29411" dirty="0">
              <a:latin typeface="Arial"/>
              <a:cs typeface="Arial"/>
            </a:endParaRPr>
          </a:p>
          <a:p>
            <a:pPr marL="417190" marR="149405" indent="182878">
              <a:spcBef>
                <a:spcPts val="1536"/>
              </a:spcBef>
              <a:tabLst>
                <a:tab pos="2468036" algn="l"/>
                <a:tab pos="2570089" algn="l"/>
              </a:tabLst>
            </a:pPr>
            <a:r>
              <a:rPr sz="1639" baseline="26143" dirty="0">
                <a:solidFill>
                  <a:srgbClr val="FFFFFF"/>
                </a:solidFill>
                <a:latin typeface="Arial"/>
                <a:cs typeface="Arial"/>
              </a:rPr>
              <a:t>Apply trauma </a:t>
            </a:r>
            <a:r>
              <a:rPr sz="1639" spc="-9" baseline="26143" dirty="0">
                <a:solidFill>
                  <a:srgbClr val="FFFFFF"/>
                </a:solidFill>
                <a:latin typeface="Arial"/>
                <a:cs typeface="Arial"/>
              </a:rPr>
              <a:t>dressing		</a:t>
            </a:r>
            <a:r>
              <a:rPr sz="1093" b="1" dirty="0">
                <a:solidFill>
                  <a:srgbClr val="231F20"/>
                </a:solidFill>
                <a:latin typeface="Arial"/>
                <a:cs typeface="Arial"/>
              </a:rPr>
              <a:t>If in pain - GIVE </a:t>
            </a:r>
            <a:r>
              <a:rPr sz="1093" b="1" spc="-6" dirty="0">
                <a:solidFill>
                  <a:srgbClr val="231F20"/>
                </a:solidFill>
                <a:latin typeface="Arial"/>
                <a:cs typeface="Arial"/>
              </a:rPr>
              <a:t>ENTONOX  </a:t>
            </a:r>
            <a:r>
              <a:rPr sz="1639" b="1" baseline="-22875" dirty="0">
                <a:solidFill>
                  <a:srgbClr val="FFFFFF"/>
                </a:solidFill>
                <a:latin typeface="Arial"/>
                <a:cs typeface="Arial"/>
              </a:rPr>
              <a:t>If in pain - GIVE </a:t>
            </a:r>
            <a:r>
              <a:rPr sz="1639" b="1" spc="-9" baseline="-22875" dirty="0">
                <a:solidFill>
                  <a:srgbClr val="FFFFFF"/>
                </a:solidFill>
                <a:latin typeface="Arial"/>
                <a:cs typeface="Arial"/>
              </a:rPr>
              <a:t>ENTONOX	</a:t>
            </a:r>
            <a:r>
              <a:rPr sz="1093" b="1" spc="-6" dirty="0">
                <a:solidFill>
                  <a:srgbClr val="231F20"/>
                </a:solidFill>
                <a:latin typeface="Arial"/>
                <a:cs typeface="Arial"/>
              </a:rPr>
              <a:t>UNLESS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the casualty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1093" spc="-10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head</a:t>
            </a:r>
            <a:endParaRPr sz="1093" dirty="0">
              <a:latin typeface="Arial"/>
              <a:cs typeface="Arial"/>
            </a:endParaRPr>
          </a:p>
          <a:p>
            <a:pPr marL="51434" algn="ctr">
              <a:tabLst>
                <a:tab pos="2307202" algn="l"/>
              </a:tabLst>
            </a:pPr>
            <a:r>
              <a:rPr sz="1639" b="1" spc="-9" baseline="-22875" dirty="0">
                <a:solidFill>
                  <a:srgbClr val="FFFFFF"/>
                </a:solidFill>
                <a:latin typeface="Arial"/>
                <a:cs typeface="Arial"/>
              </a:rPr>
              <a:t>UNLESS </a:t>
            </a:r>
            <a:r>
              <a:rPr sz="1639" baseline="-22875" dirty="0">
                <a:solidFill>
                  <a:srgbClr val="FFFFFF"/>
                </a:solidFill>
                <a:latin typeface="Arial"/>
                <a:cs typeface="Arial"/>
              </a:rPr>
              <a:t>the casualty</a:t>
            </a:r>
            <a:r>
              <a:rPr sz="1639" spc="19" baseline="-22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9" spc="-9" baseline="-22875" dirty="0">
                <a:solidFill>
                  <a:srgbClr val="FFFFFF"/>
                </a:solidFill>
                <a:latin typeface="Arial"/>
                <a:cs typeface="Arial"/>
              </a:rPr>
              <a:t>has head	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chest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injuries or has</a:t>
            </a:r>
            <a:r>
              <a:rPr sz="1093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been</a:t>
            </a:r>
            <a:endParaRPr sz="1093" dirty="0">
              <a:latin typeface="Arial"/>
              <a:cs typeface="Arial"/>
            </a:endParaRPr>
          </a:p>
          <a:p>
            <a:pPr marL="419640" marR="338814" algn="ctr">
              <a:spcBef>
                <a:spcPts val="418"/>
              </a:spcBef>
              <a:tabLst>
                <a:tab pos="2656628" algn="l"/>
                <a:tab pos="2730107" algn="l"/>
              </a:tabLst>
            </a:pP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chest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injuries or</a:t>
            </a:r>
            <a:r>
              <a:rPr sz="1093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been	</a:t>
            </a:r>
            <a:r>
              <a:rPr sz="1639" spc="-9" baseline="22875" dirty="0">
                <a:solidFill>
                  <a:srgbClr val="231F20"/>
                </a:solidFill>
                <a:latin typeface="Arial"/>
                <a:cs typeface="Arial"/>
              </a:rPr>
              <a:t>diving in </a:t>
            </a:r>
            <a:r>
              <a:rPr sz="1639" baseline="2287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39" spc="-9" baseline="22875" dirty="0">
                <a:solidFill>
                  <a:srgbClr val="231F20"/>
                </a:solidFill>
                <a:latin typeface="Arial"/>
                <a:cs typeface="Arial"/>
              </a:rPr>
              <a:t>last 24</a:t>
            </a:r>
            <a:r>
              <a:rPr sz="1639" spc="-163" baseline="228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spc="-9" baseline="22875" dirty="0">
                <a:solidFill>
                  <a:srgbClr val="231F20"/>
                </a:solidFill>
                <a:latin typeface="Arial"/>
                <a:cs typeface="Arial"/>
              </a:rPr>
              <a:t>hours 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diving in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last</a:t>
            </a:r>
            <a:r>
              <a:rPr sz="1093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24 hours		</a:t>
            </a:r>
            <a:r>
              <a:rPr sz="1639" baseline="-19607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639" spc="-9" baseline="-19607" dirty="0">
                <a:solidFill>
                  <a:srgbClr val="231F20"/>
                </a:solidFill>
                <a:latin typeface="Arial"/>
                <a:cs typeface="Arial"/>
              </a:rPr>
              <a:t>not giving</a:t>
            </a:r>
            <a:r>
              <a:rPr sz="1639" spc="-86" baseline="-1960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baseline="-19607" dirty="0">
                <a:solidFill>
                  <a:srgbClr val="231F20"/>
                </a:solidFill>
                <a:latin typeface="Arial"/>
                <a:cs typeface="Arial"/>
              </a:rPr>
              <a:t>Entonox</a:t>
            </a:r>
            <a:endParaRPr sz="1639" baseline="-19607" dirty="0">
              <a:latin typeface="Arial"/>
              <a:cs typeface="Arial"/>
            </a:endParaRPr>
          </a:p>
          <a:p>
            <a:pPr marL="662933">
              <a:spcBef>
                <a:spcPts val="508"/>
              </a:spcBef>
              <a:tabLst>
                <a:tab pos="2628871" algn="l"/>
              </a:tabLst>
            </a:pPr>
            <a:r>
              <a:rPr sz="1639" baseline="-16339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39" spc="-9" baseline="-16339" dirty="0">
                <a:solidFill>
                  <a:srgbClr val="FFFFFF"/>
                </a:solidFill>
                <a:latin typeface="Arial"/>
                <a:cs typeface="Arial"/>
              </a:rPr>
              <a:t>not giving</a:t>
            </a:r>
            <a:r>
              <a:rPr sz="1639" baseline="-16339" dirty="0">
                <a:solidFill>
                  <a:srgbClr val="FFFFFF"/>
                </a:solidFill>
                <a:latin typeface="Arial"/>
                <a:cs typeface="Arial"/>
              </a:rPr>
              <a:t> Entonox	</a:t>
            </a:r>
            <a:r>
              <a:rPr sz="1093" b="1" dirty="0">
                <a:solidFill>
                  <a:srgbClr val="231F20"/>
                </a:solidFill>
                <a:latin typeface="Arial"/>
                <a:cs typeface="Arial"/>
              </a:rPr>
              <a:t>GIVE OXYGEN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@</a:t>
            </a:r>
            <a:r>
              <a:rPr sz="1093" b="1" spc="-6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r>
              <a:rPr sz="1093" b="1" spc="-3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l/min</a:t>
            </a:r>
            <a:endParaRPr sz="1093" dirty="0">
              <a:latin typeface="Arial"/>
              <a:cs typeface="Arial"/>
            </a:endParaRPr>
          </a:p>
          <a:p>
            <a:pPr marL="93072" algn="ctr">
              <a:tabLst>
                <a:tab pos="2308018" algn="l"/>
              </a:tabLst>
            </a:pPr>
            <a:r>
              <a:rPr sz="1639" b="1" baseline="-22875" dirty="0">
                <a:solidFill>
                  <a:srgbClr val="FFFFFF"/>
                </a:solidFill>
                <a:latin typeface="Arial"/>
                <a:cs typeface="Arial"/>
              </a:rPr>
              <a:t>GIVE OXYGEN </a:t>
            </a:r>
            <a:r>
              <a:rPr sz="1639" spc="-9" baseline="-22875" dirty="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sz="1639" b="1" spc="-9" baseline="-2287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639" b="1" baseline="-22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9" spc="-9" baseline="-22875" dirty="0">
                <a:solidFill>
                  <a:srgbClr val="FFFFFF"/>
                </a:solidFill>
                <a:latin typeface="Arial"/>
                <a:cs typeface="Arial"/>
              </a:rPr>
              <a:t>l/min	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via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non-rebreather</a:t>
            </a:r>
            <a:r>
              <a:rPr sz="1093" spc="-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mask</a:t>
            </a:r>
            <a:endParaRPr sz="1093" dirty="0">
              <a:latin typeface="Arial"/>
              <a:cs typeface="Arial"/>
            </a:endParaRPr>
          </a:p>
          <a:p>
            <a:pPr marL="493117" marR="280031" indent="45719">
              <a:lnSpc>
                <a:spcPts val="1427"/>
              </a:lnSpc>
              <a:spcBef>
                <a:spcPts val="1016"/>
              </a:spcBef>
              <a:tabLst>
                <a:tab pos="2598663" algn="l"/>
              </a:tabLst>
            </a:pPr>
            <a:r>
              <a:rPr sz="1639" baseline="32679" dirty="0">
                <a:solidFill>
                  <a:srgbClr val="FFFFFF"/>
                </a:solidFill>
                <a:latin typeface="Arial"/>
                <a:cs typeface="Arial"/>
              </a:rPr>
              <a:t>via </a:t>
            </a:r>
            <a:r>
              <a:rPr sz="1639" spc="-9" baseline="32679" dirty="0">
                <a:solidFill>
                  <a:srgbClr val="FFFFFF"/>
                </a:solidFill>
                <a:latin typeface="Arial"/>
                <a:cs typeface="Arial"/>
              </a:rPr>
              <a:t>non-rebreather </a:t>
            </a:r>
            <a:r>
              <a:rPr sz="1639" baseline="32679" dirty="0">
                <a:solidFill>
                  <a:srgbClr val="FFFFFF"/>
                </a:solidFill>
                <a:latin typeface="Arial"/>
                <a:cs typeface="Arial"/>
              </a:rPr>
              <a:t>mask	</a:t>
            </a:r>
            <a:r>
              <a:rPr sz="1093" b="1" spc="-6" dirty="0">
                <a:solidFill>
                  <a:srgbClr val="231F20"/>
                </a:solidFill>
                <a:latin typeface="Arial"/>
                <a:cs typeface="Arial"/>
              </a:rPr>
              <a:t>DO NOT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release</a:t>
            </a:r>
            <a:r>
              <a:rPr sz="1093" spc="-10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tourniquet 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dressing bleeds</a:t>
            </a:r>
            <a:r>
              <a:rPr sz="1093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endParaRPr sz="1093" dirty="0">
              <a:latin typeface="Arial"/>
              <a:cs typeface="Arial"/>
            </a:endParaRPr>
          </a:p>
          <a:p>
            <a:pPr marL="1002563">
              <a:lnSpc>
                <a:spcPts val="746"/>
              </a:lnSpc>
              <a:tabLst>
                <a:tab pos="2733372" algn="l"/>
              </a:tabLst>
            </a:pPr>
            <a:r>
              <a:rPr sz="1639" b="1" spc="-28" baseline="-26143" dirty="0">
                <a:solidFill>
                  <a:srgbClr val="FFFFFF"/>
                </a:solidFill>
                <a:latin typeface="Arial"/>
                <a:cs typeface="Arial"/>
              </a:rPr>
              <a:t>SLOWLY	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Note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time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93" spc="-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tourniquet</a:t>
            </a:r>
            <a:endParaRPr sz="1093" dirty="0">
              <a:latin typeface="Arial"/>
              <a:cs typeface="Arial"/>
            </a:endParaRPr>
          </a:p>
          <a:p>
            <a:pPr marL="544552">
              <a:lnSpc>
                <a:spcPts val="1067"/>
              </a:lnSpc>
              <a:spcBef>
                <a:spcPts val="489"/>
              </a:spcBef>
              <a:tabLst>
                <a:tab pos="3015854" algn="l"/>
              </a:tabLst>
            </a:pP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 Windlass</a:t>
            </a:r>
            <a:r>
              <a:rPr sz="1093" spc="-19" dirty="0">
                <a:solidFill>
                  <a:srgbClr val="FFFFFF"/>
                </a:solidFill>
                <a:latin typeface="Arial"/>
                <a:cs typeface="Arial"/>
              </a:rPr>
              <a:t> Technique	</a:t>
            </a:r>
            <a:r>
              <a:rPr sz="1639" spc="-9" baseline="26143" dirty="0">
                <a:solidFill>
                  <a:srgbClr val="231F20"/>
                </a:solidFill>
                <a:latin typeface="Arial"/>
                <a:cs typeface="Arial"/>
              </a:rPr>
              <a:t>application</a:t>
            </a:r>
            <a:r>
              <a:rPr sz="1639" spc="-19" baseline="261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spc="-9" baseline="26143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endParaRPr sz="1639" baseline="26143" dirty="0">
              <a:latin typeface="Arial"/>
              <a:cs typeface="Arial"/>
            </a:endParaRPr>
          </a:p>
          <a:p>
            <a:pPr marL="2575804">
              <a:lnSpc>
                <a:spcPts val="1067"/>
              </a:lnSpc>
            </a:pP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cards / tourniquet /</a:t>
            </a:r>
            <a:r>
              <a:rPr sz="1093" spc="-5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forehead</a:t>
            </a:r>
            <a:endParaRPr sz="1093" dirty="0">
              <a:latin typeface="Arial"/>
              <a:cs typeface="Arial"/>
            </a:endParaRPr>
          </a:p>
          <a:p>
            <a:pPr marL="357592" marR="350244" algn="ctr">
              <a:spcBef>
                <a:spcPts val="186"/>
              </a:spcBef>
              <a:tabLst>
                <a:tab pos="2590499" algn="l"/>
                <a:tab pos="2652546" algn="l"/>
              </a:tabLst>
            </a:pP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bleeding not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controlled,</a:t>
            </a:r>
            <a:r>
              <a:rPr sz="1093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FFFFFF"/>
                </a:solidFill>
                <a:latin typeface="Arial"/>
                <a:cs typeface="Arial"/>
              </a:rPr>
              <a:t>treat		</a:t>
            </a:r>
            <a:r>
              <a:rPr sz="1639" baseline="-22875" dirty="0">
                <a:solidFill>
                  <a:srgbClr val="231F20"/>
                </a:solidFill>
                <a:latin typeface="Arial"/>
                <a:cs typeface="Arial"/>
              </a:rPr>
              <a:t>Attempt to </a:t>
            </a:r>
            <a:r>
              <a:rPr sz="1639" spc="-9" baseline="-22875" dirty="0">
                <a:solidFill>
                  <a:srgbClr val="231F20"/>
                </a:solidFill>
                <a:latin typeface="Arial"/>
                <a:cs typeface="Arial"/>
              </a:rPr>
              <a:t>get </a:t>
            </a:r>
            <a:r>
              <a:rPr sz="1639" baseline="-22875" dirty="0">
                <a:solidFill>
                  <a:srgbClr val="231F20"/>
                </a:solidFill>
                <a:latin typeface="Arial"/>
                <a:cs typeface="Arial"/>
              </a:rPr>
              <a:t>casualty</a:t>
            </a:r>
            <a:r>
              <a:rPr sz="1639" spc="-183" baseline="-228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baseline="-22875" dirty="0">
                <a:solidFill>
                  <a:srgbClr val="231F20"/>
                </a:solidFill>
                <a:latin typeface="Arial"/>
                <a:cs typeface="Arial"/>
              </a:rPr>
              <a:t>to  </a:t>
            </a:r>
            <a:r>
              <a:rPr sz="1093" spc="-6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1093" b="1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b="1" dirty="0">
                <a:solidFill>
                  <a:srgbClr val="FFFFFF"/>
                </a:solidFill>
                <a:latin typeface="Arial"/>
                <a:cs typeface="Arial"/>
              </a:rPr>
              <a:t>Threatening</a:t>
            </a:r>
            <a:r>
              <a:rPr sz="1093" b="1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3" b="1" spc="-6" dirty="0">
                <a:solidFill>
                  <a:srgbClr val="FFFFFF"/>
                </a:solidFill>
                <a:latin typeface="Arial"/>
                <a:cs typeface="Arial"/>
              </a:rPr>
              <a:t>Bleed	</a:t>
            </a:r>
            <a:r>
              <a:rPr sz="1639" spc="-9" baseline="-22875" dirty="0">
                <a:solidFill>
                  <a:srgbClr val="231F20"/>
                </a:solidFill>
                <a:latin typeface="Arial"/>
                <a:cs typeface="Arial"/>
              </a:rPr>
              <a:t>hospital in under </a:t>
            </a:r>
            <a:r>
              <a:rPr sz="1639" baseline="-2287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639" spc="-125" baseline="-228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39" spc="-9" baseline="-22875" dirty="0">
                <a:solidFill>
                  <a:srgbClr val="231F20"/>
                </a:solidFill>
                <a:latin typeface="Arial"/>
                <a:cs typeface="Arial"/>
              </a:rPr>
              <a:t>hours</a:t>
            </a:r>
            <a:endParaRPr sz="1639" baseline="-22875" dirty="0">
              <a:latin typeface="Arial"/>
              <a:cs typeface="Arial"/>
            </a:endParaRPr>
          </a:p>
          <a:p>
            <a:pPr>
              <a:spcBef>
                <a:spcPts val="1292"/>
              </a:spcBef>
              <a:tabLst>
                <a:tab pos="404128" algn="l"/>
                <a:tab pos="2556209" algn="l"/>
              </a:tabLst>
            </a:pPr>
            <a:r>
              <a:rPr sz="1350" spc="-9" baseline="-15873" dirty="0">
                <a:solidFill>
                  <a:srgbClr val="FFFFFF"/>
                </a:solidFill>
                <a:latin typeface="Arial"/>
                <a:cs typeface="Arial"/>
              </a:rPr>
              <a:t>2016	</a:t>
            </a:r>
            <a:r>
              <a:rPr sz="1639" baseline="3267" dirty="0">
                <a:solidFill>
                  <a:srgbClr val="FFFFFF"/>
                </a:solidFill>
                <a:latin typeface="Arial"/>
                <a:cs typeface="Arial"/>
              </a:rPr>
              <a:t>If casualty </a:t>
            </a:r>
            <a:r>
              <a:rPr sz="1639" spc="-9" baseline="3267" dirty="0">
                <a:solidFill>
                  <a:srgbClr val="FFFFFF"/>
                </a:solidFill>
                <a:latin typeface="Arial"/>
                <a:cs typeface="Arial"/>
              </a:rPr>
              <a:t>goes</a:t>
            </a:r>
            <a:r>
              <a:rPr sz="1639" baseline="32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9" spc="-9" baseline="3267" dirty="0">
                <a:solidFill>
                  <a:srgbClr val="FFFFFF"/>
                </a:solidFill>
                <a:latin typeface="Arial"/>
                <a:cs typeface="Arial"/>
              </a:rPr>
              <a:t>unconscious	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If casualty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goes</a:t>
            </a:r>
            <a:r>
              <a:rPr sz="1093" spc="-1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unconscious</a:t>
            </a:r>
            <a:endParaRPr sz="1093" dirty="0">
              <a:latin typeface="Arial"/>
              <a:cs typeface="Arial"/>
            </a:endParaRPr>
          </a:p>
          <a:p>
            <a:pPr>
              <a:tabLst>
                <a:tab pos="346978" algn="l"/>
                <a:tab pos="2499060" algn="l"/>
              </a:tabLst>
            </a:pPr>
            <a:r>
              <a:rPr sz="1350" baseline="-47619" dirty="0">
                <a:solidFill>
                  <a:srgbClr val="FFFFFF"/>
                </a:solidFill>
                <a:latin typeface="Arial"/>
                <a:cs typeface="Arial"/>
              </a:rPr>
              <a:t>July	</a:t>
            </a:r>
            <a:r>
              <a:rPr sz="1639" baseline="3267" dirty="0">
                <a:solidFill>
                  <a:srgbClr val="FFFFFF"/>
                </a:solidFill>
                <a:latin typeface="Arial"/>
                <a:cs typeface="Arial"/>
              </a:rPr>
              <a:t>maintain </a:t>
            </a:r>
            <a:r>
              <a:rPr sz="1639" spc="-9" baseline="3267" dirty="0">
                <a:solidFill>
                  <a:srgbClr val="FFFFFF"/>
                </a:solidFill>
                <a:latin typeface="Arial"/>
                <a:cs typeface="Arial"/>
              </a:rPr>
              <a:t>airway   </a:t>
            </a:r>
            <a:r>
              <a:rPr sz="1543" b="1" baseline="3472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543" b="1" spc="-28" baseline="34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43" b="1" spc="-9" baseline="3472" dirty="0">
                <a:solidFill>
                  <a:srgbClr val="231F20"/>
                </a:solidFill>
                <a:latin typeface="Arial"/>
                <a:cs typeface="Arial"/>
              </a:rPr>
              <a:t>CARD </a:t>
            </a:r>
            <a:r>
              <a:rPr sz="1543" b="1" baseline="3472" dirty="0">
                <a:solidFill>
                  <a:srgbClr val="231F20"/>
                </a:solidFill>
                <a:latin typeface="Arial"/>
                <a:cs typeface="Arial"/>
              </a:rPr>
              <a:t>1	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maintain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airway   </a:t>
            </a:r>
            <a:r>
              <a:rPr sz="1543" b="1" baseline="3472" dirty="0">
                <a:solidFill>
                  <a:srgbClr val="231F20"/>
                </a:solidFill>
                <a:latin typeface="Arial"/>
                <a:cs typeface="Arial"/>
              </a:rPr>
              <a:t>SEE </a:t>
            </a:r>
            <a:r>
              <a:rPr sz="1543" b="1" spc="-9" baseline="3472" dirty="0">
                <a:solidFill>
                  <a:srgbClr val="231F20"/>
                </a:solidFill>
                <a:latin typeface="Arial"/>
                <a:cs typeface="Arial"/>
              </a:rPr>
              <a:t>CARD</a:t>
            </a:r>
            <a:r>
              <a:rPr sz="1543" b="1" spc="-221" baseline="34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43" b="1" baseline="3472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43" baseline="3472" dirty="0">
              <a:latin typeface="Arial"/>
              <a:cs typeface="Arial"/>
            </a:endParaRPr>
          </a:p>
          <a:p>
            <a:pPr>
              <a:lnSpc>
                <a:spcPts val="791"/>
              </a:lnSpc>
              <a:spcBef>
                <a:spcPts val="22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ts val="1099"/>
              </a:lnSpc>
              <a:tabLst>
                <a:tab pos="344529" algn="l"/>
              </a:tabLst>
            </a:pPr>
            <a:r>
              <a:rPr sz="1350" spc="-9" baseline="-47619" dirty="0">
                <a:solidFill>
                  <a:srgbClr val="FFFFFF"/>
                </a:solidFill>
                <a:latin typeface="Arial"/>
                <a:cs typeface="Arial"/>
              </a:rPr>
              <a:t>1.0	</a:t>
            </a:r>
            <a:r>
              <a:rPr sz="1157" b="1" spc="-6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endParaRPr sz="1157" dirty="0">
              <a:latin typeface="Arial"/>
              <a:cs typeface="Arial"/>
            </a:endParaRPr>
          </a:p>
          <a:p>
            <a:pPr marL="262887">
              <a:spcBef>
                <a:spcPts val="489"/>
              </a:spcBef>
            </a:pP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Do not pull out embedded objects.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Pad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around objects or open</a:t>
            </a:r>
            <a:r>
              <a:rPr sz="1029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fractures.</a:t>
            </a:r>
            <a:endParaRPr sz="1029" dirty="0">
              <a:latin typeface="Arial"/>
              <a:cs typeface="Arial"/>
            </a:endParaRPr>
          </a:p>
          <a:p>
            <a:pPr>
              <a:spcBef>
                <a:spcPts val="51"/>
              </a:spcBef>
            </a:pPr>
            <a:r>
              <a:rPr sz="1350" baseline="-123015" dirty="0">
                <a:solidFill>
                  <a:srgbClr val="FFFFFF"/>
                </a:solidFill>
                <a:latin typeface="Arial"/>
                <a:cs typeface="Arial"/>
              </a:rPr>
              <a:t>VERSION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Pack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deep holes with Celox dressings,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then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apply direct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finger</a:t>
            </a:r>
            <a:r>
              <a:rPr sz="1029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199" dirty="0">
                <a:solidFill>
                  <a:srgbClr val="231F20"/>
                </a:solidFill>
                <a:latin typeface="Arial"/>
                <a:cs typeface="Arial"/>
              </a:rPr>
              <a:t>pressure.</a:t>
            </a:r>
            <a:endParaRPr sz="1029" dirty="0">
              <a:latin typeface="Arial"/>
              <a:cs typeface="Arial"/>
            </a:endParaRPr>
          </a:p>
          <a:p>
            <a:pPr marL="262887">
              <a:spcBef>
                <a:spcPts val="51"/>
              </a:spcBef>
            </a:pP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DO NOT push Celox into Chest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, Abdomen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Pelvic</a:t>
            </a:r>
            <a:r>
              <a:rPr sz="1029" spc="-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13" dirty="0">
                <a:solidFill>
                  <a:srgbClr val="231F20"/>
                </a:solidFill>
                <a:latin typeface="Arial"/>
                <a:cs typeface="Arial"/>
              </a:rPr>
              <a:t>cavity.</a:t>
            </a:r>
            <a:endParaRPr sz="1029" dirty="0">
              <a:latin typeface="Arial"/>
              <a:cs typeface="Arial"/>
            </a:endParaRPr>
          </a:p>
          <a:p>
            <a:pPr marL="680077">
              <a:spcBef>
                <a:spcPts val="675"/>
              </a:spcBef>
              <a:tabLst>
                <a:tab pos="3907384" algn="l"/>
              </a:tabLst>
            </a:pPr>
            <a:r>
              <a:rPr sz="964" spc="-6" dirty="0">
                <a:solidFill>
                  <a:srgbClr val="FFFFFF"/>
                </a:solidFill>
                <a:latin typeface="Arial Black"/>
                <a:cs typeface="Arial Black"/>
              </a:rPr>
              <a:t>CONTROL </a:t>
            </a: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OF </a:t>
            </a:r>
            <a:r>
              <a:rPr sz="964" spc="-6" dirty="0">
                <a:solidFill>
                  <a:srgbClr val="FFFFFF"/>
                </a:solidFill>
                <a:latin typeface="Arial Black"/>
                <a:cs typeface="Arial Black"/>
              </a:rPr>
              <a:t>EXTERNAL</a:t>
            </a: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 BLEEDING	</a:t>
            </a:r>
            <a:r>
              <a:rPr sz="1929" baseline="2777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929" spc="-193" baseline="2777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29" baseline="2777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929" baseline="2777" dirty="0">
              <a:latin typeface="Arial Black"/>
              <a:cs typeface="Arial Blac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63043" y="1"/>
            <a:ext cx="4860198" cy="6850652"/>
          </a:xfrm>
          <a:custGeom>
            <a:avLst/>
            <a:gdLst/>
            <a:ahLst/>
            <a:cxnLst/>
            <a:rect l="l" t="t" r="r" b="b"/>
            <a:pathLst>
              <a:path w="3780154" h="5328285">
                <a:moveTo>
                  <a:pt x="0" y="5328005"/>
                </a:moveTo>
                <a:lnTo>
                  <a:pt x="3780002" y="5328005"/>
                </a:lnTo>
                <a:lnTo>
                  <a:pt x="3780002" y="0"/>
                </a:lnTo>
                <a:lnTo>
                  <a:pt x="0" y="0"/>
                </a:lnTo>
                <a:lnTo>
                  <a:pt x="0" y="532800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4" name="object 24"/>
          <p:cNvSpPr/>
          <p:nvPr/>
        </p:nvSpPr>
        <p:spPr>
          <a:xfrm>
            <a:off x="3663043" y="15"/>
            <a:ext cx="1157696" cy="370659"/>
          </a:xfrm>
          <a:custGeom>
            <a:avLst/>
            <a:gdLst/>
            <a:ahLst/>
            <a:cxnLst/>
            <a:rect l="l" t="t" r="r" b="b"/>
            <a:pathLst>
              <a:path w="900430" h="288290">
                <a:moveTo>
                  <a:pt x="0" y="287997"/>
                </a:moveTo>
                <a:lnTo>
                  <a:pt x="899998" y="287997"/>
                </a:lnTo>
                <a:lnTo>
                  <a:pt x="899998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5" name="object 25"/>
          <p:cNvSpPr/>
          <p:nvPr/>
        </p:nvSpPr>
        <p:spPr>
          <a:xfrm>
            <a:off x="3894468" y="277716"/>
            <a:ext cx="4397284" cy="6295481"/>
          </a:xfrm>
          <a:custGeom>
            <a:avLst/>
            <a:gdLst/>
            <a:ahLst/>
            <a:cxnLst/>
            <a:rect l="l" t="t" r="r" b="b"/>
            <a:pathLst>
              <a:path w="3420110" h="4896485">
                <a:moveTo>
                  <a:pt x="0" y="4896002"/>
                </a:moveTo>
                <a:lnTo>
                  <a:pt x="3419995" y="4896002"/>
                </a:lnTo>
                <a:lnTo>
                  <a:pt x="3419995" y="0"/>
                </a:lnTo>
                <a:lnTo>
                  <a:pt x="0" y="0"/>
                </a:lnTo>
                <a:lnTo>
                  <a:pt x="0" y="489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7" name="object 27"/>
          <p:cNvSpPr txBox="1"/>
          <p:nvPr/>
        </p:nvSpPr>
        <p:spPr>
          <a:xfrm>
            <a:off x="4853118" y="43902"/>
            <a:ext cx="2479944" cy="164862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>
              <a:spcBef>
                <a:spcPts val="129"/>
              </a:spcBef>
            </a:pPr>
            <a:r>
              <a:rPr lang="en-CA" sz="964" spc="-6" dirty="0">
                <a:solidFill>
                  <a:srgbClr val="FFFFFF"/>
                </a:solidFill>
                <a:latin typeface="Arial Black"/>
                <a:cs typeface="Arial Black"/>
              </a:rPr>
              <a:t>ARTERIAL</a:t>
            </a:r>
            <a:r>
              <a:rPr sz="964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BLEEDING</a:t>
            </a:r>
            <a:endParaRPr sz="964" dirty="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53118" y="6616472"/>
            <a:ext cx="2479944" cy="164862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 algn="r">
              <a:spcBef>
                <a:spcPts val="129"/>
              </a:spcBef>
            </a:pPr>
            <a:r>
              <a:rPr lang="en-US" sz="964" spc="-6" dirty="0">
                <a:solidFill>
                  <a:srgbClr val="FFFFFF"/>
                </a:solidFill>
                <a:latin typeface="Arial Black"/>
                <a:cs typeface="Arial Black"/>
              </a:rPr>
              <a:t>ARTERIAL</a:t>
            </a:r>
            <a:r>
              <a:rPr sz="964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64" dirty="0">
                <a:solidFill>
                  <a:srgbClr val="FFFFFF"/>
                </a:solidFill>
                <a:latin typeface="Arial Black"/>
                <a:cs typeface="Arial Black"/>
              </a:rPr>
              <a:t>BLEEDING</a:t>
            </a:r>
            <a:endParaRPr sz="964" dirty="0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63044" y="1"/>
            <a:ext cx="1111159" cy="324122"/>
          </a:xfrm>
          <a:custGeom>
            <a:avLst/>
            <a:gdLst/>
            <a:ahLst/>
            <a:cxnLst/>
            <a:rect l="l" t="t" r="r" b="b"/>
            <a:pathLst>
              <a:path w="864235" h="252095">
                <a:moveTo>
                  <a:pt x="863994" y="0"/>
                </a:moveTo>
                <a:lnTo>
                  <a:pt x="0" y="0"/>
                </a:lnTo>
                <a:lnTo>
                  <a:pt x="0" y="251999"/>
                </a:lnTo>
                <a:lnTo>
                  <a:pt x="756006" y="251999"/>
                </a:lnTo>
                <a:lnTo>
                  <a:pt x="798040" y="243513"/>
                </a:lnTo>
                <a:lnTo>
                  <a:pt x="832365" y="220370"/>
                </a:lnTo>
                <a:lnTo>
                  <a:pt x="855508" y="186045"/>
                </a:lnTo>
                <a:lnTo>
                  <a:pt x="863994" y="144011"/>
                </a:lnTo>
                <a:lnTo>
                  <a:pt x="86399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0" name="object 30"/>
          <p:cNvSpPr txBox="1"/>
          <p:nvPr/>
        </p:nvSpPr>
        <p:spPr>
          <a:xfrm>
            <a:off x="3866443" y="40835"/>
            <a:ext cx="704578" cy="214363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>
              <a:spcBef>
                <a:spcPts val="129"/>
              </a:spcBef>
            </a:pPr>
            <a:r>
              <a:rPr sz="1286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286" spc="-1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CA" sz="1286" spc="-109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286" dirty="0">
              <a:latin typeface="Arial Black"/>
              <a:cs typeface="Arial Blac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365888" y="6480009"/>
            <a:ext cx="1157696" cy="370659"/>
          </a:xfrm>
          <a:custGeom>
            <a:avLst/>
            <a:gdLst/>
            <a:ahLst/>
            <a:cxnLst/>
            <a:rect l="l" t="t" r="r" b="b"/>
            <a:pathLst>
              <a:path w="900429" h="288289">
                <a:moveTo>
                  <a:pt x="0" y="287997"/>
                </a:moveTo>
                <a:lnTo>
                  <a:pt x="900010" y="287997"/>
                </a:lnTo>
                <a:lnTo>
                  <a:pt x="900010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2" name="object 32"/>
          <p:cNvSpPr/>
          <p:nvPr/>
        </p:nvSpPr>
        <p:spPr>
          <a:xfrm>
            <a:off x="7412185" y="6526294"/>
            <a:ext cx="1111159" cy="324122"/>
          </a:xfrm>
          <a:custGeom>
            <a:avLst/>
            <a:gdLst/>
            <a:ahLst/>
            <a:cxnLst/>
            <a:rect l="l" t="t" r="r" b="b"/>
            <a:pathLst>
              <a:path w="864235" h="252095">
                <a:moveTo>
                  <a:pt x="864002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251999"/>
                </a:lnTo>
                <a:lnTo>
                  <a:pt x="864002" y="251999"/>
                </a:lnTo>
                <a:lnTo>
                  <a:pt x="864002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3" name="object 33"/>
          <p:cNvSpPr txBox="1"/>
          <p:nvPr/>
        </p:nvSpPr>
        <p:spPr>
          <a:xfrm>
            <a:off x="7615586" y="6567119"/>
            <a:ext cx="704578" cy="214363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>
              <a:spcBef>
                <a:spcPts val="129"/>
              </a:spcBef>
            </a:pPr>
            <a:r>
              <a:rPr sz="1286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286" spc="-1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CA" sz="1286" spc="-109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286" dirty="0">
              <a:latin typeface="Arial Black"/>
              <a:cs typeface="Arial Black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962059" y="370899"/>
            <a:ext cx="4212771" cy="623787"/>
          </a:xfrm>
          <a:custGeom>
            <a:avLst/>
            <a:gdLst/>
            <a:ahLst/>
            <a:cxnLst/>
            <a:rect l="l" t="t" r="r" b="b"/>
            <a:pathLst>
              <a:path w="3276600" h="450215">
                <a:moveTo>
                  <a:pt x="3168002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41998"/>
                </a:lnTo>
                <a:lnTo>
                  <a:pt x="8486" y="384033"/>
                </a:lnTo>
                <a:lnTo>
                  <a:pt x="31630" y="418363"/>
                </a:lnTo>
                <a:lnTo>
                  <a:pt x="65960" y="441510"/>
                </a:lnTo>
                <a:lnTo>
                  <a:pt x="108000" y="449999"/>
                </a:lnTo>
                <a:lnTo>
                  <a:pt x="3168002" y="449999"/>
                </a:lnTo>
                <a:lnTo>
                  <a:pt x="3210037" y="441510"/>
                </a:lnTo>
                <a:lnTo>
                  <a:pt x="3244367" y="418363"/>
                </a:lnTo>
                <a:lnTo>
                  <a:pt x="3267514" y="384033"/>
                </a:lnTo>
                <a:lnTo>
                  <a:pt x="3276003" y="341998"/>
                </a:lnTo>
                <a:lnTo>
                  <a:pt x="3276003" y="108000"/>
                </a:lnTo>
                <a:lnTo>
                  <a:pt x="3267514" y="65960"/>
                </a:lnTo>
                <a:lnTo>
                  <a:pt x="3244367" y="31630"/>
                </a:lnTo>
                <a:lnTo>
                  <a:pt x="3210037" y="8486"/>
                </a:lnTo>
                <a:lnTo>
                  <a:pt x="3168002" y="0"/>
                </a:lnTo>
                <a:close/>
              </a:path>
            </a:pathLst>
          </a:custGeom>
          <a:solidFill>
            <a:srgbClr val="B30738"/>
          </a:solidFill>
        </p:spPr>
        <p:txBody>
          <a:bodyPr wrap="square" lIns="0" tIns="0" rIns="0" bIns="0" rtlCol="0"/>
          <a:lstStyle/>
          <a:p>
            <a:pPr marL="1135640">
              <a:spcBef>
                <a:spcPts val="386"/>
              </a:spcBef>
            </a:pPr>
            <a:r>
              <a:rPr lang="en-US" sz="1093" b="1" dirty="0">
                <a:solidFill>
                  <a:srgbClr val="FFFFFF"/>
                </a:solidFill>
                <a:latin typeface="Arial"/>
                <a:cs typeface="Arial"/>
              </a:rPr>
              <a:t>Possible Signs </a:t>
            </a:r>
            <a:r>
              <a:rPr lang="en-US" sz="1093" b="1" spc="-6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US" sz="1093" b="1" spc="-39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lang="en-US" sz="1093" b="1" dirty="0">
                <a:solidFill>
                  <a:srgbClr val="FFFFFF"/>
                </a:solidFill>
                <a:latin typeface="Arial"/>
                <a:cs typeface="Arial"/>
              </a:rPr>
              <a:t>ymptoms:</a:t>
            </a:r>
            <a:endParaRPr lang="en-US" sz="1093" b="1" dirty="0">
              <a:latin typeface="Arial"/>
              <a:cs typeface="Arial"/>
            </a:endParaRPr>
          </a:p>
          <a:p>
            <a:pPr marL="15512" algn="ctr">
              <a:spcBef>
                <a:spcPts val="244"/>
              </a:spcBef>
              <a:tabLst>
                <a:tab pos="103685" algn="l"/>
              </a:tabLst>
            </a:pPr>
            <a:r>
              <a:rPr lang="en-US" sz="1093" b="1" spc="-6" dirty="0">
                <a:solidFill>
                  <a:srgbClr val="FFFFFF"/>
                </a:solidFill>
                <a:latin typeface="Arial"/>
                <a:cs typeface="Arial"/>
              </a:rPr>
              <a:t>Bright red blood spurting with each heartbeat.</a:t>
            </a:r>
          </a:p>
          <a:p>
            <a:pPr marL="15512" algn="ctr">
              <a:spcBef>
                <a:spcPts val="244"/>
              </a:spcBef>
              <a:tabLst>
                <a:tab pos="103685" algn="l"/>
              </a:tabLst>
            </a:pPr>
            <a:r>
              <a:rPr lang="en-US" sz="1093" b="1" spc="-6" dirty="0">
                <a:solidFill>
                  <a:srgbClr val="FFFFFF"/>
                </a:solidFill>
                <a:latin typeface="Arial"/>
                <a:cs typeface="Arial"/>
              </a:rPr>
              <a:t>Serious and must be stopped,  LIFE THREATENING</a:t>
            </a:r>
            <a:endParaRPr lang="en-US" sz="1093" dirty="0">
              <a:latin typeface="Arial"/>
              <a:cs typeface="Arial"/>
            </a:endParaRPr>
          </a:p>
          <a:p>
            <a:endParaRPr sz="1093" dirty="0">
              <a:solidFill>
                <a:schemeClr val="bg1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70713" y="6006479"/>
            <a:ext cx="4237264" cy="163461"/>
          </a:xfrm>
          <a:prstGeom prst="rect">
            <a:avLst/>
          </a:prstGeom>
        </p:spPr>
        <p:txBody>
          <a:bodyPr vert="horz" wrap="square" lIns="0" tIns="9797" rIns="0" bIns="0" rtlCol="0">
            <a:spAutoFit/>
          </a:bodyPr>
          <a:lstStyle/>
          <a:p>
            <a:pPr marL="16328" marR="6531">
              <a:lnSpc>
                <a:spcPct val="104200"/>
              </a:lnSpc>
              <a:spcBef>
                <a:spcPts val="77"/>
              </a:spcBef>
            </a:pPr>
            <a:r>
              <a:rPr lang="en-CA" sz="1029" spc="-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1029" dirty="0">
              <a:highlight>
                <a:srgbClr val="FF0000"/>
              </a:highlight>
              <a:latin typeface="Arial"/>
              <a:cs typeface="Arial"/>
            </a:endParaRPr>
          </a:p>
        </p:txBody>
      </p:sp>
      <p:sp>
        <p:nvSpPr>
          <p:cNvPr id="73" name="object 61">
            <a:extLst>
              <a:ext uri="{FF2B5EF4-FFF2-40B4-BE49-F238E27FC236}">
                <a16:creationId xmlns:a16="http://schemas.microsoft.com/office/drawing/2014/main" id="{401CAA10-80B7-4CDF-B3DC-BDC4F65CB4DA}"/>
              </a:ext>
            </a:extLst>
          </p:cNvPr>
          <p:cNvSpPr/>
          <p:nvPr/>
        </p:nvSpPr>
        <p:spPr>
          <a:xfrm>
            <a:off x="3950665" y="1028123"/>
            <a:ext cx="2656800" cy="370286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Press down hard on pressure point between heart and bleeding site</a:t>
            </a:r>
            <a:endParaRPr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53BEA6F8-FCC1-41A3-AEA6-43280E774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84" y="1097771"/>
            <a:ext cx="1609347" cy="34845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D39CB51-F8B7-400A-9936-0ACC3D595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10" y="5222078"/>
            <a:ext cx="2278099" cy="534344"/>
          </a:xfrm>
          <a:prstGeom prst="rect">
            <a:avLst/>
          </a:prstGeom>
        </p:spPr>
      </p:pic>
      <p:sp>
        <p:nvSpPr>
          <p:cNvPr id="50" name="object 61">
            <a:extLst>
              <a:ext uri="{FF2B5EF4-FFF2-40B4-BE49-F238E27FC236}">
                <a16:creationId xmlns:a16="http://schemas.microsoft.com/office/drawing/2014/main" id="{1FEFFCA6-B8B7-4C25-84FB-01FF6088CDAC}"/>
              </a:ext>
            </a:extLst>
          </p:cNvPr>
          <p:cNvSpPr/>
          <p:nvPr/>
        </p:nvSpPr>
        <p:spPr>
          <a:xfrm>
            <a:off x="3950665" y="1442215"/>
            <a:ext cx="2656800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Elevate site if possible</a:t>
            </a:r>
            <a:endParaRPr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61">
            <a:extLst>
              <a:ext uri="{FF2B5EF4-FFF2-40B4-BE49-F238E27FC236}">
                <a16:creationId xmlns:a16="http://schemas.microsoft.com/office/drawing/2014/main" id="{BC1BBAAB-6A65-4A11-8BA5-5CD700451041}"/>
              </a:ext>
            </a:extLst>
          </p:cNvPr>
          <p:cNvSpPr/>
          <p:nvPr/>
        </p:nvSpPr>
        <p:spPr>
          <a:xfrm>
            <a:off x="3950665" y="2682001"/>
            <a:ext cx="2656800" cy="925714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If unable to use tourniquet (</a:t>
            </a:r>
            <a:r>
              <a:rPr lang="en-CA" sz="1093" b="1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 in neck, shoulder or armpit). Apply Gloves and Pack wound with increasing amounts of gauze using direct pressure until bleeding stops.</a:t>
            </a:r>
            <a:endParaRPr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61">
            <a:extLst>
              <a:ext uri="{FF2B5EF4-FFF2-40B4-BE49-F238E27FC236}">
                <a16:creationId xmlns:a16="http://schemas.microsoft.com/office/drawing/2014/main" id="{219B91EB-C7D9-4C92-9A06-B36AA5A02BB3}"/>
              </a:ext>
            </a:extLst>
          </p:cNvPr>
          <p:cNvSpPr/>
          <p:nvPr/>
        </p:nvSpPr>
        <p:spPr>
          <a:xfrm>
            <a:off x="3950665" y="2273711"/>
            <a:ext cx="2656800" cy="370286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Document time tourniquet was applied! (See Notes Below)</a:t>
            </a:r>
            <a:endParaRPr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61">
            <a:extLst>
              <a:ext uri="{FF2B5EF4-FFF2-40B4-BE49-F238E27FC236}">
                <a16:creationId xmlns:a16="http://schemas.microsoft.com/office/drawing/2014/main" id="{729377DA-1D04-4F0C-B5E5-7A76756621A6}"/>
              </a:ext>
            </a:extLst>
          </p:cNvPr>
          <p:cNvSpPr/>
          <p:nvPr/>
        </p:nvSpPr>
        <p:spPr>
          <a:xfrm>
            <a:off x="3950665" y="3654014"/>
            <a:ext cx="2656800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Attach oximeter</a:t>
            </a:r>
            <a:endParaRPr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61">
            <a:extLst>
              <a:ext uri="{FF2B5EF4-FFF2-40B4-BE49-F238E27FC236}">
                <a16:creationId xmlns:a16="http://schemas.microsoft.com/office/drawing/2014/main" id="{0184F230-23D4-46B4-BEE3-D09F9D8E820C}"/>
              </a:ext>
            </a:extLst>
          </p:cNvPr>
          <p:cNvSpPr/>
          <p:nvPr/>
        </p:nvSpPr>
        <p:spPr>
          <a:xfrm>
            <a:off x="3950665" y="3882964"/>
            <a:ext cx="2656800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Give supplemental oxygen as needed</a:t>
            </a:r>
            <a:endParaRPr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61">
            <a:extLst>
              <a:ext uri="{FF2B5EF4-FFF2-40B4-BE49-F238E27FC236}">
                <a16:creationId xmlns:a16="http://schemas.microsoft.com/office/drawing/2014/main" id="{50EF6E44-B50F-4677-8D52-B043BE1EE369}"/>
              </a:ext>
            </a:extLst>
          </p:cNvPr>
          <p:cNvSpPr/>
          <p:nvPr/>
        </p:nvSpPr>
        <p:spPr>
          <a:xfrm>
            <a:off x="3950665" y="4340863"/>
            <a:ext cx="2656800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Take Vital Signs when possible</a:t>
            </a:r>
            <a:endParaRPr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61">
            <a:extLst>
              <a:ext uri="{FF2B5EF4-FFF2-40B4-BE49-F238E27FC236}">
                <a16:creationId xmlns:a16="http://schemas.microsoft.com/office/drawing/2014/main" id="{A03E8759-6D0F-4ABE-93FE-7F5DF91DD720}"/>
              </a:ext>
            </a:extLst>
          </p:cNvPr>
          <p:cNvSpPr/>
          <p:nvPr/>
        </p:nvSpPr>
        <p:spPr>
          <a:xfrm>
            <a:off x="3950665" y="4569813"/>
            <a:ext cx="2656800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Monitor Patient’s condition</a:t>
            </a:r>
            <a:endParaRPr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61">
            <a:extLst>
              <a:ext uri="{FF2B5EF4-FFF2-40B4-BE49-F238E27FC236}">
                <a16:creationId xmlns:a16="http://schemas.microsoft.com/office/drawing/2014/main" id="{AC53906D-6001-414A-9551-C55314C49C6E}"/>
              </a:ext>
            </a:extLst>
          </p:cNvPr>
          <p:cNvSpPr/>
          <p:nvPr/>
        </p:nvSpPr>
        <p:spPr>
          <a:xfrm>
            <a:off x="3950665" y="4798763"/>
            <a:ext cx="2656800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endParaRPr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CEE8CC29-D6F6-41C4-B8F3-E37E64B764AB}"/>
              </a:ext>
            </a:extLst>
          </p:cNvPr>
          <p:cNvSpPr/>
          <p:nvPr/>
        </p:nvSpPr>
        <p:spPr>
          <a:xfrm>
            <a:off x="3950665" y="5027707"/>
            <a:ext cx="2656800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  <a:ln w="19050">
            <a:solidFill>
              <a:srgbClr val="FF0000"/>
            </a:solidFill>
          </a:ln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Arrange EMERGENCY transport</a:t>
            </a:r>
            <a:endParaRPr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52">
            <a:extLst>
              <a:ext uri="{FF2B5EF4-FFF2-40B4-BE49-F238E27FC236}">
                <a16:creationId xmlns:a16="http://schemas.microsoft.com/office/drawing/2014/main" id="{456A3429-D705-4ED1-86D9-690F0C0CF802}"/>
              </a:ext>
            </a:extLst>
          </p:cNvPr>
          <p:cNvSpPr/>
          <p:nvPr/>
        </p:nvSpPr>
        <p:spPr>
          <a:xfrm>
            <a:off x="3967812" y="5778060"/>
            <a:ext cx="4225796" cy="713767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110217"/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Arterial bleeding can be fatal if not stopped.</a:t>
            </a:r>
          </a:p>
          <a:p>
            <a:pPr marL="110217"/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Improvise tourniquet if necessary.</a:t>
            </a:r>
          </a:p>
          <a:p>
            <a:pPr marL="110217"/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release tourniquet before TWO hours.</a:t>
            </a:r>
          </a:p>
          <a:p>
            <a:pPr marL="110217"/>
            <a:endParaRPr lang="en-US" sz="115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61">
            <a:extLst>
              <a:ext uri="{FF2B5EF4-FFF2-40B4-BE49-F238E27FC236}">
                <a16:creationId xmlns:a16="http://schemas.microsoft.com/office/drawing/2014/main" id="{EF89337E-DBA4-47F5-B238-FC096D21A5D0}"/>
              </a:ext>
            </a:extLst>
          </p:cNvPr>
          <p:cNvSpPr/>
          <p:nvPr/>
        </p:nvSpPr>
        <p:spPr>
          <a:xfrm>
            <a:off x="3950665" y="4111914"/>
            <a:ext cx="2656201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Watch for signs of Shock, see CARD 2</a:t>
            </a:r>
            <a:endParaRPr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61">
            <a:extLst>
              <a:ext uri="{FF2B5EF4-FFF2-40B4-BE49-F238E27FC236}">
                <a16:creationId xmlns:a16="http://schemas.microsoft.com/office/drawing/2014/main" id="{C5D496CF-7C08-4BF9-89E0-44230F315772}"/>
              </a:ext>
            </a:extLst>
          </p:cNvPr>
          <p:cNvSpPr/>
          <p:nvPr/>
        </p:nvSpPr>
        <p:spPr>
          <a:xfrm>
            <a:off x="3950665" y="1671165"/>
            <a:ext cx="2656800" cy="555429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If bleeding not controlled, apply tourniquet on Limbs, See CARD 13 (and notes below)</a:t>
            </a:r>
            <a:endParaRPr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61">
            <a:extLst>
              <a:ext uri="{FF2B5EF4-FFF2-40B4-BE49-F238E27FC236}">
                <a16:creationId xmlns:a16="http://schemas.microsoft.com/office/drawing/2014/main" id="{4413ACD1-8BF0-45EA-98CC-64CC4BE9BD69}"/>
              </a:ext>
            </a:extLst>
          </p:cNvPr>
          <p:cNvSpPr/>
          <p:nvPr/>
        </p:nvSpPr>
        <p:spPr>
          <a:xfrm>
            <a:off x="6919918" y="4628583"/>
            <a:ext cx="1157143" cy="185143"/>
          </a:xfrm>
          <a:custGeom>
            <a:avLst/>
            <a:gdLst/>
            <a:ahLst/>
            <a:cxnLst/>
            <a:rect l="l" t="t" r="r" b="b"/>
            <a:pathLst>
              <a:path w="1602104" h="360044">
                <a:moveTo>
                  <a:pt x="1548003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1"/>
                </a:lnTo>
                <a:lnTo>
                  <a:pt x="15817" y="344176"/>
                </a:lnTo>
                <a:lnTo>
                  <a:pt x="32982" y="355750"/>
                </a:lnTo>
                <a:lnTo>
                  <a:pt x="54000" y="359994"/>
                </a:lnTo>
                <a:lnTo>
                  <a:pt x="1548003" y="359994"/>
                </a:lnTo>
                <a:lnTo>
                  <a:pt x="1569020" y="355750"/>
                </a:lnTo>
                <a:lnTo>
                  <a:pt x="1586185" y="344176"/>
                </a:lnTo>
                <a:lnTo>
                  <a:pt x="1597759" y="327011"/>
                </a:lnTo>
                <a:lnTo>
                  <a:pt x="1602003" y="305993"/>
                </a:lnTo>
                <a:lnTo>
                  <a:pt x="1602003" y="54000"/>
                </a:lnTo>
                <a:lnTo>
                  <a:pt x="1597759" y="32977"/>
                </a:lnTo>
                <a:lnTo>
                  <a:pt x="1586185" y="15813"/>
                </a:lnTo>
                <a:lnTo>
                  <a:pt x="1569020" y="4242"/>
                </a:lnTo>
                <a:lnTo>
                  <a:pt x="154800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2571" tIns="0" rIns="0" bIns="0" rtlCol="0" anchor="ctr" anchorCtr="0"/>
          <a:lstStyle/>
          <a:p>
            <a:r>
              <a:rPr lang="en-CA" sz="1093" b="1" dirty="0">
                <a:latin typeface="Arial" panose="020B0604020202020204" pitchFamily="34" charset="0"/>
                <a:cs typeface="Arial" panose="020B0604020202020204" pitchFamily="34" charset="0"/>
              </a:rPr>
              <a:t>Pressure Points</a:t>
            </a:r>
            <a:endParaRPr sz="109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57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7039" y="1527435"/>
            <a:ext cx="4212771" cy="509451"/>
          </a:xfrm>
          <a:custGeom>
            <a:avLst/>
            <a:gdLst/>
            <a:ahLst/>
            <a:cxnLst/>
            <a:rect l="l" t="t" r="r" b="b"/>
            <a:pathLst>
              <a:path w="3276600" h="396240">
                <a:moveTo>
                  <a:pt x="3199752" y="0"/>
                </a:moveTo>
                <a:lnTo>
                  <a:pt x="76250" y="0"/>
                </a:lnTo>
                <a:lnTo>
                  <a:pt x="46570" y="5992"/>
                </a:lnTo>
                <a:lnTo>
                  <a:pt x="22332" y="22332"/>
                </a:lnTo>
                <a:lnTo>
                  <a:pt x="5992" y="46570"/>
                </a:lnTo>
                <a:lnTo>
                  <a:pt x="0" y="76250"/>
                </a:lnTo>
                <a:lnTo>
                  <a:pt x="0" y="319747"/>
                </a:lnTo>
                <a:lnTo>
                  <a:pt x="5992" y="349428"/>
                </a:lnTo>
                <a:lnTo>
                  <a:pt x="22332" y="373665"/>
                </a:lnTo>
                <a:lnTo>
                  <a:pt x="46570" y="390006"/>
                </a:lnTo>
                <a:lnTo>
                  <a:pt x="76250" y="395998"/>
                </a:lnTo>
                <a:lnTo>
                  <a:pt x="3199752" y="395998"/>
                </a:lnTo>
                <a:lnTo>
                  <a:pt x="3229432" y="390006"/>
                </a:lnTo>
                <a:lnTo>
                  <a:pt x="3253670" y="373665"/>
                </a:lnTo>
                <a:lnTo>
                  <a:pt x="3270011" y="349428"/>
                </a:lnTo>
                <a:lnTo>
                  <a:pt x="3276003" y="319747"/>
                </a:lnTo>
                <a:lnTo>
                  <a:pt x="3276003" y="76250"/>
                </a:lnTo>
                <a:lnTo>
                  <a:pt x="3270011" y="46570"/>
                </a:lnTo>
                <a:lnTo>
                  <a:pt x="3253670" y="22332"/>
                </a:lnTo>
                <a:lnTo>
                  <a:pt x="3229432" y="5992"/>
                </a:lnTo>
                <a:lnTo>
                  <a:pt x="3199752" y="0"/>
                </a:lnTo>
                <a:close/>
              </a:path>
            </a:pathLst>
          </a:custGeom>
          <a:solidFill>
            <a:srgbClr val="B30738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3" name="object 3"/>
          <p:cNvSpPr/>
          <p:nvPr/>
        </p:nvSpPr>
        <p:spPr>
          <a:xfrm>
            <a:off x="3987042" y="6017151"/>
            <a:ext cx="4212771" cy="462915"/>
          </a:xfrm>
          <a:custGeom>
            <a:avLst/>
            <a:gdLst/>
            <a:ahLst/>
            <a:cxnLst/>
            <a:rect l="l" t="t" r="r" b="b"/>
            <a:pathLst>
              <a:path w="3276600" h="360045">
                <a:moveTo>
                  <a:pt x="322200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6"/>
                </a:lnTo>
                <a:lnTo>
                  <a:pt x="15817" y="344181"/>
                </a:lnTo>
                <a:lnTo>
                  <a:pt x="32982" y="355751"/>
                </a:lnTo>
                <a:lnTo>
                  <a:pt x="54000" y="359994"/>
                </a:lnTo>
                <a:lnTo>
                  <a:pt x="3222002" y="359994"/>
                </a:lnTo>
                <a:lnTo>
                  <a:pt x="3243020" y="355751"/>
                </a:lnTo>
                <a:lnTo>
                  <a:pt x="3260185" y="344181"/>
                </a:lnTo>
                <a:lnTo>
                  <a:pt x="3271758" y="327016"/>
                </a:lnTo>
                <a:lnTo>
                  <a:pt x="3276003" y="305993"/>
                </a:lnTo>
                <a:lnTo>
                  <a:pt x="3276003" y="54000"/>
                </a:lnTo>
                <a:lnTo>
                  <a:pt x="3271758" y="32982"/>
                </a:lnTo>
                <a:lnTo>
                  <a:pt x="3260185" y="15817"/>
                </a:lnTo>
                <a:lnTo>
                  <a:pt x="3243020" y="4244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4" name="object 4"/>
          <p:cNvSpPr/>
          <p:nvPr/>
        </p:nvSpPr>
        <p:spPr>
          <a:xfrm>
            <a:off x="4004343" y="387592"/>
            <a:ext cx="4177665" cy="1076869"/>
          </a:xfrm>
          <a:custGeom>
            <a:avLst/>
            <a:gdLst/>
            <a:ahLst/>
            <a:cxnLst/>
            <a:rect l="l" t="t" r="r" b="b"/>
            <a:pathLst>
              <a:path w="3249295" h="837565">
                <a:moveTo>
                  <a:pt x="0" y="837107"/>
                </a:moveTo>
                <a:lnTo>
                  <a:pt x="3249104" y="837107"/>
                </a:lnTo>
                <a:lnTo>
                  <a:pt x="3249104" y="0"/>
                </a:lnTo>
                <a:lnTo>
                  <a:pt x="0" y="0"/>
                </a:lnTo>
                <a:lnTo>
                  <a:pt x="0" y="837107"/>
                </a:lnTo>
                <a:close/>
              </a:path>
            </a:pathLst>
          </a:custGeom>
          <a:ln w="26898">
            <a:solidFill>
              <a:srgbClr val="F79239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5" name="object 5"/>
          <p:cNvSpPr/>
          <p:nvPr/>
        </p:nvSpPr>
        <p:spPr>
          <a:xfrm>
            <a:off x="3987042" y="5508007"/>
            <a:ext cx="4212771" cy="462915"/>
          </a:xfrm>
          <a:custGeom>
            <a:avLst/>
            <a:gdLst/>
            <a:ahLst/>
            <a:cxnLst/>
            <a:rect l="l" t="t" r="r" b="b"/>
            <a:pathLst>
              <a:path w="3276600" h="360045">
                <a:moveTo>
                  <a:pt x="322200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6"/>
                </a:lnTo>
                <a:lnTo>
                  <a:pt x="15817" y="344181"/>
                </a:lnTo>
                <a:lnTo>
                  <a:pt x="32982" y="355751"/>
                </a:lnTo>
                <a:lnTo>
                  <a:pt x="54000" y="359994"/>
                </a:lnTo>
                <a:lnTo>
                  <a:pt x="3222002" y="359994"/>
                </a:lnTo>
                <a:lnTo>
                  <a:pt x="3243020" y="355751"/>
                </a:lnTo>
                <a:lnTo>
                  <a:pt x="3260185" y="344181"/>
                </a:lnTo>
                <a:lnTo>
                  <a:pt x="3271758" y="327016"/>
                </a:lnTo>
                <a:lnTo>
                  <a:pt x="3276003" y="305993"/>
                </a:lnTo>
                <a:lnTo>
                  <a:pt x="3276003" y="54000"/>
                </a:lnTo>
                <a:lnTo>
                  <a:pt x="3271758" y="32982"/>
                </a:lnTo>
                <a:lnTo>
                  <a:pt x="3260185" y="15817"/>
                </a:lnTo>
                <a:lnTo>
                  <a:pt x="3243020" y="4244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6" name="object 6"/>
          <p:cNvSpPr/>
          <p:nvPr/>
        </p:nvSpPr>
        <p:spPr>
          <a:xfrm>
            <a:off x="3987042" y="4998866"/>
            <a:ext cx="4212771" cy="462915"/>
          </a:xfrm>
          <a:custGeom>
            <a:avLst/>
            <a:gdLst/>
            <a:ahLst/>
            <a:cxnLst/>
            <a:rect l="l" t="t" r="r" b="b"/>
            <a:pathLst>
              <a:path w="3276600" h="360045">
                <a:moveTo>
                  <a:pt x="3222002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305993"/>
                </a:lnTo>
                <a:lnTo>
                  <a:pt x="4244" y="327016"/>
                </a:lnTo>
                <a:lnTo>
                  <a:pt x="15817" y="344181"/>
                </a:lnTo>
                <a:lnTo>
                  <a:pt x="32982" y="355751"/>
                </a:lnTo>
                <a:lnTo>
                  <a:pt x="54000" y="359994"/>
                </a:lnTo>
                <a:lnTo>
                  <a:pt x="3222002" y="359994"/>
                </a:lnTo>
                <a:lnTo>
                  <a:pt x="3243020" y="355751"/>
                </a:lnTo>
                <a:lnTo>
                  <a:pt x="3260185" y="344181"/>
                </a:lnTo>
                <a:lnTo>
                  <a:pt x="3271758" y="327016"/>
                </a:lnTo>
                <a:lnTo>
                  <a:pt x="3276003" y="305993"/>
                </a:lnTo>
                <a:lnTo>
                  <a:pt x="3276003" y="54000"/>
                </a:lnTo>
                <a:lnTo>
                  <a:pt x="3271758" y="32982"/>
                </a:lnTo>
                <a:lnTo>
                  <a:pt x="3260185" y="15817"/>
                </a:lnTo>
                <a:lnTo>
                  <a:pt x="3243020" y="4244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7" name="object 7"/>
          <p:cNvSpPr/>
          <p:nvPr/>
        </p:nvSpPr>
        <p:spPr>
          <a:xfrm>
            <a:off x="3995509" y="2091330"/>
            <a:ext cx="2043521" cy="400050"/>
          </a:xfrm>
          <a:custGeom>
            <a:avLst/>
            <a:gdLst/>
            <a:ahLst/>
            <a:cxnLst/>
            <a:rect l="l" t="t" r="r" b="b"/>
            <a:pathLst>
              <a:path w="1589405" h="311150">
                <a:moveTo>
                  <a:pt x="0" y="310819"/>
                </a:moveTo>
                <a:lnTo>
                  <a:pt x="1588820" y="310819"/>
                </a:lnTo>
                <a:lnTo>
                  <a:pt x="1588820" y="0"/>
                </a:lnTo>
                <a:lnTo>
                  <a:pt x="0" y="0"/>
                </a:lnTo>
                <a:lnTo>
                  <a:pt x="0" y="310819"/>
                </a:lnTo>
                <a:close/>
              </a:path>
            </a:pathLst>
          </a:custGeom>
          <a:ln w="1318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8" name="object 8"/>
          <p:cNvSpPr/>
          <p:nvPr/>
        </p:nvSpPr>
        <p:spPr>
          <a:xfrm>
            <a:off x="6147794" y="2091330"/>
            <a:ext cx="2043521" cy="400050"/>
          </a:xfrm>
          <a:custGeom>
            <a:avLst/>
            <a:gdLst/>
            <a:ahLst/>
            <a:cxnLst/>
            <a:rect l="l" t="t" r="r" b="b"/>
            <a:pathLst>
              <a:path w="1589404" h="311150">
                <a:moveTo>
                  <a:pt x="0" y="310819"/>
                </a:moveTo>
                <a:lnTo>
                  <a:pt x="1588820" y="310819"/>
                </a:lnTo>
                <a:lnTo>
                  <a:pt x="1588820" y="0"/>
                </a:lnTo>
                <a:lnTo>
                  <a:pt x="0" y="0"/>
                </a:lnTo>
                <a:lnTo>
                  <a:pt x="0" y="310819"/>
                </a:lnTo>
                <a:close/>
              </a:path>
            </a:pathLst>
          </a:custGeom>
          <a:ln w="1318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9" name="object 9"/>
          <p:cNvSpPr/>
          <p:nvPr/>
        </p:nvSpPr>
        <p:spPr>
          <a:xfrm>
            <a:off x="3987042" y="2545723"/>
            <a:ext cx="2059849" cy="417195"/>
          </a:xfrm>
          <a:custGeom>
            <a:avLst/>
            <a:gdLst/>
            <a:ahLst/>
            <a:cxnLst/>
            <a:rect l="l" t="t" r="r" b="b"/>
            <a:pathLst>
              <a:path w="1602105" h="324485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70002"/>
                </a:lnTo>
                <a:lnTo>
                  <a:pt x="4244" y="291019"/>
                </a:lnTo>
                <a:lnTo>
                  <a:pt x="15817" y="308184"/>
                </a:lnTo>
                <a:lnTo>
                  <a:pt x="32982" y="319758"/>
                </a:lnTo>
                <a:lnTo>
                  <a:pt x="54000" y="324002"/>
                </a:lnTo>
                <a:lnTo>
                  <a:pt x="1548003" y="324002"/>
                </a:lnTo>
                <a:lnTo>
                  <a:pt x="1569020" y="319758"/>
                </a:lnTo>
                <a:lnTo>
                  <a:pt x="1586185" y="308184"/>
                </a:lnTo>
                <a:lnTo>
                  <a:pt x="1597759" y="291019"/>
                </a:lnTo>
                <a:lnTo>
                  <a:pt x="1602003" y="270002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0" name="object 10"/>
          <p:cNvSpPr/>
          <p:nvPr/>
        </p:nvSpPr>
        <p:spPr>
          <a:xfrm>
            <a:off x="6139328" y="2545723"/>
            <a:ext cx="2059849" cy="417195"/>
          </a:xfrm>
          <a:custGeom>
            <a:avLst/>
            <a:gdLst/>
            <a:ahLst/>
            <a:cxnLst/>
            <a:rect l="l" t="t" r="r" b="b"/>
            <a:pathLst>
              <a:path w="1602104" h="324485">
                <a:moveTo>
                  <a:pt x="1548003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70002"/>
                </a:lnTo>
                <a:lnTo>
                  <a:pt x="4244" y="291019"/>
                </a:lnTo>
                <a:lnTo>
                  <a:pt x="15817" y="308184"/>
                </a:lnTo>
                <a:lnTo>
                  <a:pt x="32982" y="319758"/>
                </a:lnTo>
                <a:lnTo>
                  <a:pt x="54000" y="324002"/>
                </a:lnTo>
                <a:lnTo>
                  <a:pt x="1548003" y="324002"/>
                </a:lnTo>
                <a:lnTo>
                  <a:pt x="1569020" y="319758"/>
                </a:lnTo>
                <a:lnTo>
                  <a:pt x="1586185" y="308184"/>
                </a:lnTo>
                <a:lnTo>
                  <a:pt x="1597759" y="291019"/>
                </a:lnTo>
                <a:lnTo>
                  <a:pt x="1602003" y="270002"/>
                </a:lnTo>
                <a:lnTo>
                  <a:pt x="1602003" y="54000"/>
                </a:lnTo>
                <a:lnTo>
                  <a:pt x="1597759" y="32982"/>
                </a:lnTo>
                <a:lnTo>
                  <a:pt x="1586185" y="15817"/>
                </a:lnTo>
                <a:lnTo>
                  <a:pt x="1569020" y="4244"/>
                </a:lnTo>
                <a:lnTo>
                  <a:pt x="1548003" y="0"/>
                </a:lnTo>
                <a:close/>
              </a:path>
            </a:pathLst>
          </a:custGeom>
          <a:solidFill>
            <a:srgbClr val="5C0079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1" name="object 11"/>
          <p:cNvSpPr/>
          <p:nvPr/>
        </p:nvSpPr>
        <p:spPr>
          <a:xfrm>
            <a:off x="4033328" y="2129147"/>
            <a:ext cx="277716" cy="277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2" name="object 12"/>
          <p:cNvSpPr/>
          <p:nvPr/>
        </p:nvSpPr>
        <p:spPr>
          <a:xfrm>
            <a:off x="6185612" y="2129147"/>
            <a:ext cx="277716" cy="27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3" name="object 13"/>
          <p:cNvSpPr/>
          <p:nvPr/>
        </p:nvSpPr>
        <p:spPr>
          <a:xfrm>
            <a:off x="3995509" y="3063338"/>
            <a:ext cx="4195626" cy="400050"/>
          </a:xfrm>
          <a:custGeom>
            <a:avLst/>
            <a:gdLst/>
            <a:ahLst/>
            <a:cxnLst/>
            <a:rect l="l" t="t" r="r" b="b"/>
            <a:pathLst>
              <a:path w="3263265" h="311150">
                <a:moveTo>
                  <a:pt x="0" y="310819"/>
                </a:moveTo>
                <a:lnTo>
                  <a:pt x="3262820" y="310819"/>
                </a:lnTo>
                <a:lnTo>
                  <a:pt x="3262820" y="0"/>
                </a:lnTo>
                <a:lnTo>
                  <a:pt x="0" y="0"/>
                </a:lnTo>
                <a:lnTo>
                  <a:pt x="0" y="310819"/>
                </a:lnTo>
                <a:close/>
              </a:path>
            </a:pathLst>
          </a:custGeom>
          <a:ln w="1318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4" name="object 14"/>
          <p:cNvSpPr/>
          <p:nvPr/>
        </p:nvSpPr>
        <p:spPr>
          <a:xfrm>
            <a:off x="4033328" y="3124291"/>
            <a:ext cx="277716" cy="277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5" name="object 15"/>
          <p:cNvSpPr/>
          <p:nvPr/>
        </p:nvSpPr>
        <p:spPr>
          <a:xfrm>
            <a:off x="3987042" y="4258300"/>
            <a:ext cx="4212771" cy="694781"/>
          </a:xfrm>
          <a:custGeom>
            <a:avLst/>
            <a:gdLst/>
            <a:ahLst/>
            <a:cxnLst/>
            <a:rect l="l" t="t" r="r" b="b"/>
            <a:pathLst>
              <a:path w="3276600" h="540385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486003"/>
                </a:lnTo>
                <a:lnTo>
                  <a:pt x="4244" y="507021"/>
                </a:lnTo>
                <a:lnTo>
                  <a:pt x="15817" y="524186"/>
                </a:lnTo>
                <a:lnTo>
                  <a:pt x="32982" y="535759"/>
                </a:lnTo>
                <a:lnTo>
                  <a:pt x="54000" y="540003"/>
                </a:lnTo>
                <a:lnTo>
                  <a:pt x="3222002" y="540003"/>
                </a:lnTo>
                <a:lnTo>
                  <a:pt x="3243020" y="535759"/>
                </a:lnTo>
                <a:lnTo>
                  <a:pt x="3260185" y="524186"/>
                </a:lnTo>
                <a:lnTo>
                  <a:pt x="3271758" y="507021"/>
                </a:lnTo>
                <a:lnTo>
                  <a:pt x="3276003" y="486003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6" name="object 16"/>
          <p:cNvSpPr/>
          <p:nvPr/>
        </p:nvSpPr>
        <p:spPr>
          <a:xfrm>
            <a:off x="3987042" y="3517726"/>
            <a:ext cx="4212771" cy="694781"/>
          </a:xfrm>
          <a:custGeom>
            <a:avLst/>
            <a:gdLst/>
            <a:ahLst/>
            <a:cxnLst/>
            <a:rect l="l" t="t" r="r" b="b"/>
            <a:pathLst>
              <a:path w="3276600" h="540385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486003"/>
                </a:lnTo>
                <a:lnTo>
                  <a:pt x="4244" y="507021"/>
                </a:lnTo>
                <a:lnTo>
                  <a:pt x="15817" y="524186"/>
                </a:lnTo>
                <a:lnTo>
                  <a:pt x="32982" y="535759"/>
                </a:lnTo>
                <a:lnTo>
                  <a:pt x="54000" y="540004"/>
                </a:lnTo>
                <a:lnTo>
                  <a:pt x="3222002" y="540004"/>
                </a:lnTo>
                <a:lnTo>
                  <a:pt x="3243020" y="535759"/>
                </a:lnTo>
                <a:lnTo>
                  <a:pt x="3260185" y="524186"/>
                </a:lnTo>
                <a:lnTo>
                  <a:pt x="3271758" y="507021"/>
                </a:lnTo>
                <a:lnTo>
                  <a:pt x="3276003" y="486003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7" name="object 17"/>
          <p:cNvSpPr txBox="1"/>
          <p:nvPr/>
        </p:nvSpPr>
        <p:spPr>
          <a:xfrm>
            <a:off x="3723785" y="40739"/>
            <a:ext cx="4634865" cy="6882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502">
              <a:lnSpc>
                <a:spcPts val="1376"/>
              </a:lnSpc>
              <a:tabLst>
                <a:tab pos="2179022" algn="l"/>
              </a:tabLst>
            </a:pPr>
            <a:r>
              <a:rPr sz="1929" baseline="-13888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929" spc="-9" baseline="-1388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29" baseline="-13888" dirty="0">
                <a:solidFill>
                  <a:srgbClr val="FFFFFF"/>
                </a:solidFill>
                <a:latin typeface="Arial Black"/>
                <a:cs typeface="Arial Black"/>
              </a:rPr>
              <a:t>21	</a:t>
            </a:r>
            <a:r>
              <a:rPr sz="964" spc="-6" dirty="0">
                <a:solidFill>
                  <a:srgbClr val="003876"/>
                </a:solidFill>
                <a:latin typeface="Arial Black"/>
                <a:cs typeface="Arial Black"/>
              </a:rPr>
              <a:t>UNKNOWN</a:t>
            </a:r>
            <a:r>
              <a:rPr sz="964" spc="-13" dirty="0">
                <a:solidFill>
                  <a:srgbClr val="003876"/>
                </a:solidFill>
                <a:latin typeface="Arial Black"/>
                <a:cs typeface="Arial Black"/>
              </a:rPr>
              <a:t> </a:t>
            </a:r>
            <a:r>
              <a:rPr sz="964" spc="-6" dirty="0">
                <a:solidFill>
                  <a:srgbClr val="003876"/>
                </a:solidFill>
                <a:latin typeface="Arial Black"/>
                <a:cs typeface="Arial Black"/>
              </a:rPr>
              <a:t>ILLNESS</a:t>
            </a:r>
            <a:endParaRPr sz="964" dirty="0">
              <a:latin typeface="Arial Black"/>
              <a:cs typeface="Arial Black"/>
            </a:endParaRPr>
          </a:p>
          <a:p>
            <a:pPr>
              <a:spcBef>
                <a:spcPts val="39"/>
              </a:spcBef>
            </a:pPr>
            <a:endParaRPr sz="1414" dirty="0">
              <a:latin typeface="Arial Black"/>
              <a:cs typeface="Arial Black"/>
            </a:endParaRPr>
          </a:p>
          <a:p>
            <a:pPr marL="401678"/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Consider </a:t>
            </a:r>
            <a:r>
              <a:rPr sz="1029" b="1" spc="-32" dirty="0">
                <a:solidFill>
                  <a:srgbClr val="231F20"/>
                </a:solidFill>
                <a:latin typeface="Arial"/>
                <a:cs typeface="Arial"/>
              </a:rPr>
              <a:t>F.A.S.T.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29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Stroke:</a:t>
            </a:r>
            <a:endParaRPr sz="1029" dirty="0">
              <a:latin typeface="Arial"/>
              <a:cs typeface="Arial"/>
            </a:endParaRPr>
          </a:p>
          <a:p>
            <a:pPr marL="401678">
              <a:spcBef>
                <a:spcPts val="257"/>
              </a:spcBef>
              <a:tabLst>
                <a:tab pos="1087469" algn="l"/>
              </a:tabLst>
            </a:pP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•  Face:	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casualty’s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face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droop on one</a:t>
            </a:r>
            <a:r>
              <a:rPr sz="1029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side?</a:t>
            </a:r>
            <a:endParaRPr sz="1029" dirty="0">
              <a:latin typeface="Arial"/>
              <a:cs typeface="Arial"/>
            </a:endParaRPr>
          </a:p>
          <a:p>
            <a:pPr marL="401678">
              <a:spcBef>
                <a:spcPts val="257"/>
              </a:spcBef>
              <a:tabLst>
                <a:tab pos="1087469" algn="l"/>
              </a:tabLst>
            </a:pP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29" b="1" spc="24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Arms:	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the casualty raise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both arms and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keep them</a:t>
            </a:r>
            <a:r>
              <a:rPr sz="1029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there?</a:t>
            </a:r>
            <a:endParaRPr sz="1029" dirty="0">
              <a:latin typeface="Arial"/>
              <a:cs typeface="Arial"/>
            </a:endParaRPr>
          </a:p>
          <a:p>
            <a:pPr marL="401678">
              <a:spcBef>
                <a:spcPts val="257"/>
              </a:spcBef>
            </a:pP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• Speech: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Is the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casualty’s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speech slurred /</a:t>
            </a:r>
            <a:r>
              <a:rPr sz="1029" spc="-1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altered?</a:t>
            </a:r>
            <a:endParaRPr sz="1029" dirty="0">
              <a:latin typeface="Arial"/>
              <a:cs typeface="Arial"/>
            </a:endParaRPr>
          </a:p>
          <a:p>
            <a:pPr marL="401678">
              <a:spcBef>
                <a:spcPts val="257"/>
              </a:spcBef>
              <a:tabLst>
                <a:tab pos="1088287" algn="l"/>
              </a:tabLst>
            </a:pP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•  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Time:	</a:t>
            </a:r>
            <a:r>
              <a:rPr sz="1029" spc="-58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29" dirty="0">
                <a:solidFill>
                  <a:srgbClr val="231F20"/>
                </a:solidFill>
                <a:latin typeface="Arial"/>
                <a:cs typeface="Arial"/>
              </a:rPr>
              <a:t>rapidly</a:t>
            </a:r>
            <a:r>
              <a:rPr sz="1029" spc="5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spc="-6" dirty="0">
                <a:solidFill>
                  <a:srgbClr val="231F20"/>
                </a:solidFill>
                <a:latin typeface="Arial"/>
                <a:cs typeface="Arial"/>
              </a:rPr>
              <a:t>evacuate!</a:t>
            </a:r>
            <a:endParaRPr sz="1029" dirty="0">
              <a:latin typeface="Arial"/>
              <a:cs typeface="Arial"/>
            </a:endParaRPr>
          </a:p>
          <a:p>
            <a:pPr>
              <a:spcBef>
                <a:spcPts val="51"/>
              </a:spcBef>
            </a:pPr>
            <a:endParaRPr sz="1479" dirty="0">
              <a:latin typeface="Arial"/>
              <a:cs typeface="Arial"/>
            </a:endParaRPr>
          </a:p>
          <a:p>
            <a:pPr marL="826217" marR="726613" algn="ctr">
              <a:lnSpc>
                <a:spcPct val="104200"/>
              </a:lnSpc>
            </a:pPr>
            <a:r>
              <a:rPr sz="1029" b="1" dirty="0">
                <a:solidFill>
                  <a:srgbClr val="FFFFFF"/>
                </a:solidFill>
                <a:latin typeface="Arial"/>
                <a:cs typeface="Arial"/>
              </a:rPr>
              <a:t>The treatment of </a:t>
            </a:r>
            <a:r>
              <a:rPr sz="1029" b="1" spc="-6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029" b="1" dirty="0">
                <a:solidFill>
                  <a:srgbClr val="FFFFFF"/>
                </a:solidFill>
                <a:latin typeface="Arial"/>
                <a:cs typeface="Arial"/>
              </a:rPr>
              <a:t>unknown illness or Stroke  will fall into one of the following three</a:t>
            </a:r>
            <a:r>
              <a:rPr sz="1029" b="1" spc="-1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29" b="1" spc="-6" dirty="0">
                <a:solidFill>
                  <a:srgbClr val="FFFFFF"/>
                </a:solidFill>
                <a:latin typeface="Arial"/>
                <a:cs typeface="Arial"/>
              </a:rPr>
              <a:t>categories:</a:t>
            </a:r>
            <a:endParaRPr sz="1029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221" dirty="0">
              <a:latin typeface="Arial"/>
              <a:cs typeface="Arial"/>
            </a:endParaRPr>
          </a:p>
          <a:p>
            <a:pPr marL="401678">
              <a:lnSpc>
                <a:spcPts val="1305"/>
              </a:lnSpc>
              <a:tabLst>
                <a:tab pos="840912" algn="l"/>
                <a:tab pos="2553760" algn="l"/>
                <a:tab pos="2992994" algn="l"/>
              </a:tabLst>
            </a:pPr>
            <a:r>
              <a:rPr sz="1639" b="1" spc="-9" baseline="-22875" dirty="0">
                <a:solidFill>
                  <a:srgbClr val="231F20"/>
                </a:solidFill>
                <a:latin typeface="Arial"/>
                <a:cs typeface="Arial"/>
              </a:rPr>
              <a:t>1	</a:t>
            </a:r>
            <a:r>
              <a:rPr sz="1029" b="1" spc="-6" dirty="0">
                <a:solidFill>
                  <a:srgbClr val="FFFFFF"/>
                </a:solidFill>
                <a:latin typeface="Arial"/>
                <a:cs typeface="Arial"/>
              </a:rPr>
              <a:t>UNCONSCIOUS	</a:t>
            </a:r>
            <a:r>
              <a:rPr sz="1639" b="1" spc="-9" baseline="-22875" dirty="0">
                <a:solidFill>
                  <a:srgbClr val="231F20"/>
                </a:solidFill>
                <a:latin typeface="Arial"/>
                <a:cs typeface="Arial"/>
              </a:rPr>
              <a:t>2	</a:t>
            </a:r>
            <a:r>
              <a:rPr sz="1029" b="1" spc="-6" dirty="0">
                <a:solidFill>
                  <a:srgbClr val="FFFFFF"/>
                </a:solidFill>
                <a:latin typeface="Arial"/>
                <a:cs typeface="Arial"/>
              </a:rPr>
              <a:t>UNCONSCIOUS</a:t>
            </a:r>
            <a:endParaRPr sz="1029" dirty="0">
              <a:latin typeface="Arial"/>
              <a:cs typeface="Arial"/>
            </a:endParaRPr>
          </a:p>
          <a:p>
            <a:pPr marL="24493" algn="ctr">
              <a:lnSpc>
                <a:spcPts val="1228"/>
              </a:lnSpc>
              <a:tabLst>
                <a:tab pos="2332511" algn="l"/>
              </a:tabLst>
            </a:pPr>
            <a:r>
              <a:rPr sz="1029" b="1" spc="-6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029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29" b="1" spc="-13" dirty="0">
                <a:solidFill>
                  <a:srgbClr val="FFFFFF"/>
                </a:solidFill>
                <a:latin typeface="Arial"/>
                <a:cs typeface="Arial"/>
              </a:rPr>
              <a:t>BREATHING	BREATHING</a:t>
            </a:r>
            <a:endParaRPr sz="1029" dirty="0">
              <a:latin typeface="Arial"/>
              <a:cs typeface="Arial"/>
            </a:endParaRPr>
          </a:p>
          <a:p>
            <a:pPr>
              <a:spcBef>
                <a:spcPts val="51"/>
              </a:spcBef>
            </a:pPr>
            <a:endParaRPr sz="1479" dirty="0">
              <a:latin typeface="Arial"/>
              <a:cs typeface="Arial"/>
            </a:endParaRPr>
          </a:p>
          <a:p>
            <a:pPr marR="5715" algn="ctr">
              <a:tabLst>
                <a:tab pos="788661" algn="l"/>
                <a:tab pos="2273728" algn="l"/>
              </a:tabLst>
            </a:pP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Give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CPR	</a:t>
            </a:r>
            <a:r>
              <a:rPr sz="1029" b="1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1029" b="1" spc="-6" dirty="0">
                <a:solidFill>
                  <a:srgbClr val="FFFFFF"/>
                </a:solidFill>
                <a:latin typeface="Arial"/>
                <a:cs typeface="Arial"/>
              </a:rPr>
              <a:t>CARD </a:t>
            </a:r>
            <a:r>
              <a:rPr sz="1029" b="1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SEE </a:t>
            </a:r>
            <a:r>
              <a:rPr sz="1029" b="1" spc="-6" dirty="0">
                <a:solidFill>
                  <a:srgbClr val="231F20"/>
                </a:solidFill>
                <a:latin typeface="Arial"/>
                <a:cs typeface="Arial"/>
              </a:rPr>
              <a:t>CARD 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1 -</a:t>
            </a:r>
            <a:r>
              <a:rPr sz="1029" b="1" spc="-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29" b="1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endParaRPr sz="1029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7" dirty="0">
              <a:latin typeface="Arial"/>
              <a:cs typeface="Arial"/>
            </a:endParaRPr>
          </a:p>
          <a:p>
            <a:pPr>
              <a:spcBef>
                <a:spcPts val="39"/>
              </a:spcBef>
            </a:pPr>
            <a:endParaRPr sz="1157" dirty="0">
              <a:latin typeface="Arial"/>
              <a:cs typeface="Arial"/>
            </a:endParaRPr>
          </a:p>
          <a:p>
            <a:pPr marL="401678">
              <a:tabLst>
                <a:tab pos="2011658" algn="l"/>
              </a:tabLst>
            </a:pPr>
            <a:r>
              <a:rPr sz="1093" b="1" spc="-6" dirty="0">
                <a:solidFill>
                  <a:srgbClr val="231F20"/>
                </a:solidFill>
                <a:latin typeface="Arial"/>
                <a:cs typeface="Arial"/>
              </a:rPr>
              <a:t>3	</a:t>
            </a:r>
            <a:r>
              <a:rPr sz="1029" b="1" spc="-6" dirty="0">
                <a:solidFill>
                  <a:srgbClr val="FFFFFF"/>
                </a:solidFill>
                <a:latin typeface="Arial"/>
                <a:cs typeface="Arial"/>
              </a:rPr>
              <a:t>CONSCIOUS</a:t>
            </a:r>
            <a:endParaRPr sz="1029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7" dirty="0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093" dirty="0">
              <a:latin typeface="Arial"/>
              <a:cs typeface="Arial"/>
            </a:endParaRPr>
          </a:p>
          <a:p>
            <a:pPr marL="509446" marR="411475" indent="816" algn="ctr">
              <a:lnSpc>
                <a:spcPct val="107800"/>
              </a:lnSpc>
              <a:spcBef>
                <a:spcPts val="6"/>
              </a:spcBef>
            </a:pPr>
            <a:r>
              <a:rPr sz="1093" b="1" dirty="0">
                <a:solidFill>
                  <a:srgbClr val="231F20"/>
                </a:solidFill>
                <a:latin typeface="Arial"/>
                <a:cs typeface="Arial"/>
              </a:rPr>
              <a:t>If in pain - GIVE </a:t>
            </a:r>
            <a:r>
              <a:rPr sz="1093" b="1" spc="-6" dirty="0">
                <a:solidFill>
                  <a:srgbClr val="231F20"/>
                </a:solidFill>
                <a:latin typeface="Arial"/>
                <a:cs typeface="Arial"/>
              </a:rPr>
              <a:t>ENTONOX UNLESS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the casualty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has  head or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chest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injuries or has been diving in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last 24</a:t>
            </a:r>
            <a:r>
              <a:rPr sz="1093" spc="-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hours</a:t>
            </a:r>
            <a:endParaRPr sz="1093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7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43" dirty="0">
              <a:latin typeface="Arial"/>
              <a:cs typeface="Arial"/>
            </a:endParaRPr>
          </a:p>
          <a:p>
            <a:pPr marL="88173" algn="ctr"/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not giving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Entonox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93" spc="-26" dirty="0">
                <a:solidFill>
                  <a:srgbClr val="231F20"/>
                </a:solidFill>
                <a:latin typeface="Arial"/>
                <a:cs typeface="Arial"/>
              </a:rPr>
              <a:t>SATS</a:t>
            </a:r>
            <a:r>
              <a:rPr sz="1093" spc="-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&lt;94%</a:t>
            </a:r>
            <a:endParaRPr sz="1093" dirty="0">
              <a:latin typeface="Arial"/>
              <a:cs typeface="Arial"/>
            </a:endParaRPr>
          </a:p>
          <a:p>
            <a:pPr marL="88173" algn="ctr">
              <a:spcBef>
                <a:spcPts val="103"/>
              </a:spcBef>
            </a:pPr>
            <a:r>
              <a:rPr sz="1093" b="1" dirty="0">
                <a:solidFill>
                  <a:srgbClr val="231F20"/>
                </a:solidFill>
                <a:latin typeface="Arial"/>
                <a:cs typeface="Arial"/>
              </a:rPr>
              <a:t>GIVE OXYGEN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@</a:t>
            </a:r>
            <a:r>
              <a:rPr sz="1093" b="1" spc="-6" dirty="0">
                <a:solidFill>
                  <a:srgbClr val="231F20"/>
                </a:solidFill>
                <a:latin typeface="Arial"/>
                <a:cs typeface="Arial"/>
              </a:rPr>
              <a:t>15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l/min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via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non-rebreather</a:t>
            </a:r>
            <a:r>
              <a:rPr sz="1093" spc="-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mask</a:t>
            </a:r>
            <a:endParaRPr sz="1093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7" dirty="0"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1350" dirty="0">
              <a:latin typeface="Arial"/>
              <a:cs typeface="Arial"/>
            </a:endParaRPr>
          </a:p>
          <a:p>
            <a:pPr marL="88173" algn="ctr">
              <a:spcBef>
                <a:spcPts val="6"/>
              </a:spcBef>
            </a:pP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Reassure</a:t>
            </a:r>
            <a:endParaRPr sz="1093" dirty="0">
              <a:latin typeface="Arial"/>
              <a:cs typeface="Arial"/>
            </a:endParaRPr>
          </a:p>
          <a:p>
            <a:pPr>
              <a:spcBef>
                <a:spcPts val="849"/>
              </a:spcBef>
            </a:pPr>
            <a:r>
              <a:rPr sz="900" spc="-6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ts val="932"/>
              </a:lnSpc>
              <a:spcBef>
                <a:spcPts val="765"/>
              </a:spcBef>
              <a:tabLst>
                <a:tab pos="1651617" algn="l"/>
              </a:tabLst>
            </a:pPr>
            <a:r>
              <a:rPr sz="1350" baseline="11904" dirty="0">
                <a:solidFill>
                  <a:srgbClr val="FFFFFF"/>
                </a:solidFill>
                <a:latin typeface="Arial"/>
                <a:cs typeface="Arial"/>
              </a:rPr>
              <a:t>July	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Use position of</a:t>
            </a:r>
            <a:r>
              <a:rPr sz="1093" spc="-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comfort</a:t>
            </a:r>
            <a:endParaRPr sz="1093" dirty="0">
              <a:latin typeface="Arial"/>
              <a:cs typeface="Arial"/>
            </a:endParaRPr>
          </a:p>
          <a:p>
            <a:pPr>
              <a:lnSpc>
                <a:spcPts val="701"/>
              </a:lnSpc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51"/>
              </a:spcBef>
            </a:pPr>
            <a:endParaRPr sz="32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900" spc="-6" dirty="0">
                <a:solidFill>
                  <a:srgbClr val="FFFFFF"/>
                </a:solidFill>
                <a:latin typeface="Arial"/>
                <a:cs typeface="Arial"/>
              </a:rPr>
              <a:t>1.0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874"/>
              </a:spcBef>
              <a:tabLst>
                <a:tab pos="1693254" algn="l"/>
              </a:tabLst>
            </a:pPr>
            <a:r>
              <a:rPr sz="1350" baseline="-130952" dirty="0">
                <a:solidFill>
                  <a:srgbClr val="FFFFFF"/>
                </a:solidFill>
                <a:latin typeface="Arial"/>
                <a:cs typeface="Arial"/>
              </a:rPr>
              <a:t>VERSION	</a:t>
            </a:r>
            <a:r>
              <a:rPr sz="1093" dirty="0">
                <a:solidFill>
                  <a:srgbClr val="231F20"/>
                </a:solidFill>
                <a:latin typeface="Arial"/>
                <a:cs typeface="Arial"/>
              </a:rPr>
              <a:t>Monitor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93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93" spc="-6" dirty="0">
                <a:solidFill>
                  <a:srgbClr val="231F20"/>
                </a:solidFill>
                <a:latin typeface="Arial"/>
                <a:cs typeface="Arial"/>
              </a:rPr>
              <a:t>evacuate</a:t>
            </a:r>
            <a:endParaRPr sz="1093" dirty="0">
              <a:latin typeface="Arial"/>
              <a:cs typeface="Arial"/>
            </a:endParaRPr>
          </a:p>
          <a:p>
            <a:pPr marL="1206668">
              <a:spcBef>
                <a:spcPts val="2089"/>
              </a:spcBef>
              <a:tabLst>
                <a:tab pos="3853500" algn="l"/>
              </a:tabLst>
            </a:pPr>
            <a:r>
              <a:rPr sz="964" spc="-6" dirty="0">
                <a:solidFill>
                  <a:srgbClr val="003876"/>
                </a:solidFill>
                <a:latin typeface="Arial Black"/>
                <a:cs typeface="Arial Black"/>
              </a:rPr>
              <a:t>UNKNOWN</a:t>
            </a:r>
            <a:r>
              <a:rPr sz="964" dirty="0">
                <a:solidFill>
                  <a:srgbClr val="003876"/>
                </a:solidFill>
                <a:latin typeface="Arial Black"/>
                <a:cs typeface="Arial Black"/>
              </a:rPr>
              <a:t> </a:t>
            </a:r>
            <a:r>
              <a:rPr sz="964" spc="-6" dirty="0">
                <a:solidFill>
                  <a:srgbClr val="003876"/>
                </a:solidFill>
                <a:latin typeface="Arial Black"/>
                <a:cs typeface="Arial Black"/>
              </a:rPr>
              <a:t>ILLNESS	</a:t>
            </a:r>
            <a:r>
              <a:rPr sz="1929" baseline="2777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929" spc="-202" baseline="2777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29" baseline="2777" dirty="0">
                <a:solidFill>
                  <a:srgbClr val="FFFFFF"/>
                </a:solidFill>
                <a:latin typeface="Arial Black"/>
                <a:cs typeface="Arial Black"/>
              </a:rPr>
              <a:t>21</a:t>
            </a:r>
            <a:endParaRPr sz="1929" baseline="2777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63043" y="1"/>
            <a:ext cx="4860198" cy="6850652"/>
          </a:xfrm>
          <a:custGeom>
            <a:avLst/>
            <a:gdLst/>
            <a:ahLst/>
            <a:cxnLst/>
            <a:rect l="l" t="t" r="r" b="b"/>
            <a:pathLst>
              <a:path w="3780154" h="5328285">
                <a:moveTo>
                  <a:pt x="0" y="5328005"/>
                </a:moveTo>
                <a:lnTo>
                  <a:pt x="3780002" y="5328005"/>
                </a:lnTo>
                <a:lnTo>
                  <a:pt x="3780002" y="0"/>
                </a:lnTo>
                <a:lnTo>
                  <a:pt x="0" y="0"/>
                </a:lnTo>
                <a:lnTo>
                  <a:pt x="0" y="532800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9" name="object 19"/>
          <p:cNvSpPr/>
          <p:nvPr/>
        </p:nvSpPr>
        <p:spPr>
          <a:xfrm>
            <a:off x="3663043" y="15"/>
            <a:ext cx="1157696" cy="370659"/>
          </a:xfrm>
          <a:custGeom>
            <a:avLst/>
            <a:gdLst/>
            <a:ahLst/>
            <a:cxnLst/>
            <a:rect l="l" t="t" r="r" b="b"/>
            <a:pathLst>
              <a:path w="900430" h="288290">
                <a:moveTo>
                  <a:pt x="0" y="287997"/>
                </a:moveTo>
                <a:lnTo>
                  <a:pt x="899998" y="287997"/>
                </a:lnTo>
                <a:lnTo>
                  <a:pt x="899998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0" name="object 20"/>
          <p:cNvSpPr/>
          <p:nvPr/>
        </p:nvSpPr>
        <p:spPr>
          <a:xfrm>
            <a:off x="3894468" y="277716"/>
            <a:ext cx="4397284" cy="6295481"/>
          </a:xfrm>
          <a:custGeom>
            <a:avLst/>
            <a:gdLst/>
            <a:ahLst/>
            <a:cxnLst/>
            <a:rect l="l" t="t" r="r" b="b"/>
            <a:pathLst>
              <a:path w="3420110" h="4896485">
                <a:moveTo>
                  <a:pt x="0" y="4896002"/>
                </a:moveTo>
                <a:lnTo>
                  <a:pt x="3419995" y="4896002"/>
                </a:lnTo>
                <a:lnTo>
                  <a:pt x="3419995" y="0"/>
                </a:lnTo>
                <a:lnTo>
                  <a:pt x="0" y="0"/>
                </a:lnTo>
                <a:lnTo>
                  <a:pt x="0" y="489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2" name="object 22"/>
          <p:cNvSpPr txBox="1"/>
          <p:nvPr/>
        </p:nvSpPr>
        <p:spPr>
          <a:xfrm>
            <a:off x="4881480" y="43900"/>
            <a:ext cx="2390072" cy="164862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>
              <a:spcBef>
                <a:spcPts val="129"/>
              </a:spcBef>
            </a:pPr>
            <a:r>
              <a:rPr lang="en-CA" sz="964" spc="-6" dirty="0">
                <a:solidFill>
                  <a:schemeClr val="bg1"/>
                </a:solidFill>
                <a:latin typeface="Arial Black"/>
                <a:cs typeface="Arial Black"/>
              </a:rPr>
              <a:t>STROKE</a:t>
            </a:r>
            <a:endParaRPr sz="964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14889" y="6616473"/>
            <a:ext cx="2356663" cy="164862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 algn="r">
              <a:spcBef>
                <a:spcPts val="129"/>
              </a:spcBef>
            </a:pPr>
            <a:r>
              <a:rPr lang="en-CA" sz="964" spc="-6" dirty="0">
                <a:solidFill>
                  <a:schemeClr val="bg1"/>
                </a:solidFill>
                <a:latin typeface="Arial Black"/>
                <a:cs typeface="Arial Black"/>
              </a:rPr>
              <a:t>STROKE</a:t>
            </a:r>
            <a:endParaRPr sz="964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63044" y="1"/>
            <a:ext cx="1111159" cy="324122"/>
          </a:xfrm>
          <a:custGeom>
            <a:avLst/>
            <a:gdLst/>
            <a:ahLst/>
            <a:cxnLst/>
            <a:rect l="l" t="t" r="r" b="b"/>
            <a:pathLst>
              <a:path w="864235" h="252095">
                <a:moveTo>
                  <a:pt x="863994" y="0"/>
                </a:moveTo>
                <a:lnTo>
                  <a:pt x="0" y="0"/>
                </a:lnTo>
                <a:lnTo>
                  <a:pt x="0" y="251999"/>
                </a:lnTo>
                <a:lnTo>
                  <a:pt x="756006" y="251999"/>
                </a:lnTo>
                <a:lnTo>
                  <a:pt x="798040" y="243513"/>
                </a:lnTo>
                <a:lnTo>
                  <a:pt x="832365" y="220370"/>
                </a:lnTo>
                <a:lnTo>
                  <a:pt x="855508" y="186045"/>
                </a:lnTo>
                <a:lnTo>
                  <a:pt x="863994" y="144011"/>
                </a:lnTo>
                <a:lnTo>
                  <a:pt x="86399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5" name="object 25"/>
          <p:cNvSpPr txBox="1"/>
          <p:nvPr/>
        </p:nvSpPr>
        <p:spPr>
          <a:xfrm>
            <a:off x="3811986" y="40835"/>
            <a:ext cx="813163" cy="214363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>
              <a:spcBef>
                <a:spcPts val="129"/>
              </a:spcBef>
            </a:pPr>
            <a:r>
              <a:rPr sz="1286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286" spc="-1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CA" sz="1286" spc="-109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286" dirty="0">
              <a:latin typeface="Arial Black"/>
              <a:cs typeface="Arial Blac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65888" y="6480009"/>
            <a:ext cx="1157696" cy="370659"/>
          </a:xfrm>
          <a:custGeom>
            <a:avLst/>
            <a:gdLst/>
            <a:ahLst/>
            <a:cxnLst/>
            <a:rect l="l" t="t" r="r" b="b"/>
            <a:pathLst>
              <a:path w="900429" h="288289">
                <a:moveTo>
                  <a:pt x="0" y="287997"/>
                </a:moveTo>
                <a:lnTo>
                  <a:pt x="900010" y="287997"/>
                </a:lnTo>
                <a:lnTo>
                  <a:pt x="900010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7" name="object 27"/>
          <p:cNvSpPr/>
          <p:nvPr/>
        </p:nvSpPr>
        <p:spPr>
          <a:xfrm>
            <a:off x="7412185" y="6526294"/>
            <a:ext cx="1111159" cy="324122"/>
          </a:xfrm>
          <a:custGeom>
            <a:avLst/>
            <a:gdLst/>
            <a:ahLst/>
            <a:cxnLst/>
            <a:rect l="l" t="t" r="r" b="b"/>
            <a:pathLst>
              <a:path w="864235" h="252095">
                <a:moveTo>
                  <a:pt x="864002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251999"/>
                </a:lnTo>
                <a:lnTo>
                  <a:pt x="864002" y="251999"/>
                </a:lnTo>
                <a:lnTo>
                  <a:pt x="864002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28" name="object 28"/>
          <p:cNvSpPr txBox="1"/>
          <p:nvPr/>
        </p:nvSpPr>
        <p:spPr>
          <a:xfrm>
            <a:off x="7561129" y="6567119"/>
            <a:ext cx="813163" cy="214363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6328">
              <a:spcBef>
                <a:spcPts val="129"/>
              </a:spcBef>
            </a:pPr>
            <a:r>
              <a:rPr sz="1286" dirty="0">
                <a:solidFill>
                  <a:srgbClr val="FFFFFF"/>
                </a:solidFill>
                <a:latin typeface="Arial Black"/>
                <a:cs typeface="Arial Black"/>
              </a:rPr>
              <a:t>CARD</a:t>
            </a:r>
            <a:r>
              <a:rPr sz="1286" spc="-1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CA" sz="1286" spc="-109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286" dirty="0">
              <a:latin typeface="Arial Black"/>
              <a:cs typeface="Arial Black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933222" y="1741733"/>
            <a:ext cx="4251393" cy="185143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Perform ABC’s</a:t>
            </a:r>
            <a:endParaRPr lang="en-US" sz="10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13">
            <a:extLst>
              <a:ext uri="{FF2B5EF4-FFF2-40B4-BE49-F238E27FC236}">
                <a16:creationId xmlns:a16="http://schemas.microsoft.com/office/drawing/2014/main" id="{AD8BB9CE-8DAE-4E18-B576-F8EBC9652ADE}"/>
              </a:ext>
            </a:extLst>
          </p:cNvPr>
          <p:cNvSpPr/>
          <p:nvPr/>
        </p:nvSpPr>
        <p:spPr>
          <a:xfrm>
            <a:off x="3945412" y="373838"/>
            <a:ext cx="4251394" cy="1305447"/>
          </a:xfrm>
          <a:custGeom>
            <a:avLst/>
            <a:gdLst/>
            <a:ahLst/>
            <a:cxnLst/>
            <a:rect l="l" t="t" r="r" b="b"/>
            <a:pathLst>
              <a:path w="3384550" h="486409">
                <a:moveTo>
                  <a:pt x="3276003" y="0"/>
                </a:moveTo>
                <a:lnTo>
                  <a:pt x="108000" y="0"/>
                </a:lnTo>
                <a:lnTo>
                  <a:pt x="65960" y="8488"/>
                </a:lnTo>
                <a:lnTo>
                  <a:pt x="31630" y="31635"/>
                </a:lnTo>
                <a:lnTo>
                  <a:pt x="8486" y="65965"/>
                </a:lnTo>
                <a:lnTo>
                  <a:pt x="0" y="108000"/>
                </a:lnTo>
                <a:lnTo>
                  <a:pt x="0" y="378002"/>
                </a:lnTo>
                <a:lnTo>
                  <a:pt x="8486" y="420038"/>
                </a:lnTo>
                <a:lnTo>
                  <a:pt x="31630" y="454367"/>
                </a:lnTo>
                <a:lnTo>
                  <a:pt x="65960" y="477515"/>
                </a:lnTo>
                <a:lnTo>
                  <a:pt x="108000" y="486003"/>
                </a:lnTo>
                <a:lnTo>
                  <a:pt x="3276003" y="486003"/>
                </a:lnTo>
                <a:lnTo>
                  <a:pt x="3318038" y="477515"/>
                </a:lnTo>
                <a:lnTo>
                  <a:pt x="3352368" y="454367"/>
                </a:lnTo>
                <a:lnTo>
                  <a:pt x="3375515" y="420038"/>
                </a:lnTo>
                <a:lnTo>
                  <a:pt x="3384003" y="378002"/>
                </a:lnTo>
                <a:lnTo>
                  <a:pt x="3384003" y="108000"/>
                </a:lnTo>
                <a:lnTo>
                  <a:pt x="3375515" y="65965"/>
                </a:lnTo>
                <a:lnTo>
                  <a:pt x="3352368" y="31635"/>
                </a:lnTo>
                <a:lnTo>
                  <a:pt x="3318038" y="8488"/>
                </a:lnTo>
                <a:lnTo>
                  <a:pt x="3276003" y="0"/>
                </a:lnTo>
                <a:close/>
              </a:path>
            </a:pathLst>
          </a:custGeom>
          <a:solidFill>
            <a:srgbClr val="B30738"/>
          </a:solidFill>
        </p:spPr>
        <p:txBody>
          <a:bodyPr wrap="square" lIns="0" tIns="0" rIns="0" bIns="0" rtlCol="0"/>
          <a:lstStyle/>
          <a:p>
            <a:pPr algn="ctr"/>
            <a:r>
              <a:rPr lang="en-US" sz="115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Signs and Symptoms: F.A.S.T.: </a:t>
            </a:r>
          </a:p>
          <a:p>
            <a:pPr marL="110217"/>
            <a:r>
              <a:rPr lang="en-US" sz="115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FACE: Face droop on one side. </a:t>
            </a:r>
          </a:p>
          <a:p>
            <a:pPr marL="110217"/>
            <a:r>
              <a:rPr lang="en-US" sz="115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ARMS: Raise Both arms, only able to do on one side. </a:t>
            </a:r>
          </a:p>
          <a:p>
            <a:pPr marL="110217"/>
            <a:r>
              <a:rPr lang="en-US" sz="115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SPEECH: Speech slurred or altered. </a:t>
            </a:r>
          </a:p>
          <a:p>
            <a:pPr marL="110217"/>
            <a:r>
              <a:rPr lang="en-US" sz="115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to rapidly evacuate.</a:t>
            </a:r>
          </a:p>
          <a:p>
            <a:pPr algn="ctr"/>
            <a:r>
              <a:rPr lang="en-US" sz="115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Confusion; Trouble seeing; Loss of balance; Severe headache; Nausea; Loss of Bowel and Bladder control.</a:t>
            </a:r>
          </a:p>
        </p:txBody>
      </p:sp>
      <p:sp>
        <p:nvSpPr>
          <p:cNvPr id="58" name="object 52">
            <a:extLst>
              <a:ext uri="{FF2B5EF4-FFF2-40B4-BE49-F238E27FC236}">
                <a16:creationId xmlns:a16="http://schemas.microsoft.com/office/drawing/2014/main" id="{031572AF-B895-4B11-BCCF-1682767CA6C0}"/>
              </a:ext>
            </a:extLst>
          </p:cNvPr>
          <p:cNvSpPr/>
          <p:nvPr/>
        </p:nvSpPr>
        <p:spPr>
          <a:xfrm>
            <a:off x="3933222" y="2696340"/>
            <a:ext cx="4251393" cy="185143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Do NOT give Aspirin</a:t>
            </a:r>
          </a:p>
        </p:txBody>
      </p:sp>
      <p:sp>
        <p:nvSpPr>
          <p:cNvPr id="59" name="object 52">
            <a:extLst>
              <a:ext uri="{FF2B5EF4-FFF2-40B4-BE49-F238E27FC236}">
                <a16:creationId xmlns:a16="http://schemas.microsoft.com/office/drawing/2014/main" id="{35A9EEF2-3AE0-4448-B3FB-ADC896037BF3}"/>
              </a:ext>
            </a:extLst>
          </p:cNvPr>
          <p:cNvSpPr/>
          <p:nvPr/>
        </p:nvSpPr>
        <p:spPr>
          <a:xfrm>
            <a:off x="3933222" y="2934991"/>
            <a:ext cx="4251393" cy="185143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Supplemental Oxygen as needed (Oxygen </a:t>
            </a:r>
            <a:r>
              <a:rPr lang="en-US" sz="1093" b="1" dirty="0" err="1">
                <a:latin typeface="Arial" panose="020B0604020202020204" pitchFamily="34" charset="0"/>
                <a:cs typeface="Arial" panose="020B0604020202020204" pitchFamily="34" charset="0"/>
              </a:rPr>
              <a:t>sats</a:t>
            </a:r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 less than 95%)</a:t>
            </a:r>
          </a:p>
        </p:txBody>
      </p:sp>
      <p:sp>
        <p:nvSpPr>
          <p:cNvPr id="60" name="object 52">
            <a:extLst>
              <a:ext uri="{FF2B5EF4-FFF2-40B4-BE49-F238E27FC236}">
                <a16:creationId xmlns:a16="http://schemas.microsoft.com/office/drawing/2014/main" id="{82A376F8-7F9C-46C1-B7C7-7810B40B93F4}"/>
              </a:ext>
            </a:extLst>
          </p:cNvPr>
          <p:cNvSpPr/>
          <p:nvPr/>
        </p:nvSpPr>
        <p:spPr>
          <a:xfrm>
            <a:off x="3933222" y="3173643"/>
            <a:ext cx="4251393" cy="185143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Check for head injury, cuts, bruises or other injuries</a:t>
            </a:r>
          </a:p>
        </p:txBody>
      </p:sp>
      <p:sp>
        <p:nvSpPr>
          <p:cNvPr id="61" name="object 52">
            <a:extLst>
              <a:ext uri="{FF2B5EF4-FFF2-40B4-BE49-F238E27FC236}">
                <a16:creationId xmlns:a16="http://schemas.microsoft.com/office/drawing/2014/main" id="{459FCFCB-D034-40BA-BC02-5CD85E92AC61}"/>
              </a:ext>
            </a:extLst>
          </p:cNvPr>
          <p:cNvSpPr/>
          <p:nvPr/>
        </p:nvSpPr>
        <p:spPr>
          <a:xfrm>
            <a:off x="3933222" y="3412295"/>
            <a:ext cx="4251393" cy="185143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No fluids</a:t>
            </a:r>
          </a:p>
        </p:txBody>
      </p:sp>
      <p:sp>
        <p:nvSpPr>
          <p:cNvPr id="62" name="object 52">
            <a:extLst>
              <a:ext uri="{FF2B5EF4-FFF2-40B4-BE49-F238E27FC236}">
                <a16:creationId xmlns:a16="http://schemas.microsoft.com/office/drawing/2014/main" id="{BE9D67AA-CDDF-4CD0-8EA3-406F247E2979}"/>
              </a:ext>
            </a:extLst>
          </p:cNvPr>
          <p:cNvSpPr/>
          <p:nvPr/>
        </p:nvSpPr>
        <p:spPr>
          <a:xfrm>
            <a:off x="3933222" y="3650946"/>
            <a:ext cx="4251393" cy="370286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Arrange emergency transport to hospital within 3 hours Hospital must have CT Scanner</a:t>
            </a:r>
          </a:p>
        </p:txBody>
      </p:sp>
      <p:sp>
        <p:nvSpPr>
          <p:cNvPr id="63" name="object 52">
            <a:extLst>
              <a:ext uri="{FF2B5EF4-FFF2-40B4-BE49-F238E27FC236}">
                <a16:creationId xmlns:a16="http://schemas.microsoft.com/office/drawing/2014/main" id="{1A8B5EB4-D2D4-4BAD-B7C0-12BBDAC86368}"/>
              </a:ext>
            </a:extLst>
          </p:cNvPr>
          <p:cNvSpPr/>
          <p:nvPr/>
        </p:nvSpPr>
        <p:spPr>
          <a:xfrm>
            <a:off x="3933222" y="4074741"/>
            <a:ext cx="4251393" cy="185143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Take Vital Signs</a:t>
            </a:r>
          </a:p>
        </p:txBody>
      </p:sp>
      <p:sp>
        <p:nvSpPr>
          <p:cNvPr id="65" name="object 52">
            <a:extLst>
              <a:ext uri="{FF2B5EF4-FFF2-40B4-BE49-F238E27FC236}">
                <a16:creationId xmlns:a16="http://schemas.microsoft.com/office/drawing/2014/main" id="{540FDEA3-6897-4672-812A-10448676465B}"/>
              </a:ext>
            </a:extLst>
          </p:cNvPr>
          <p:cNvSpPr/>
          <p:nvPr/>
        </p:nvSpPr>
        <p:spPr>
          <a:xfrm>
            <a:off x="3933222" y="4313393"/>
            <a:ext cx="4251393" cy="185143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Monitor Patient’s condition</a:t>
            </a:r>
          </a:p>
        </p:txBody>
      </p:sp>
      <p:sp>
        <p:nvSpPr>
          <p:cNvPr id="66" name="object 52">
            <a:extLst>
              <a:ext uri="{FF2B5EF4-FFF2-40B4-BE49-F238E27FC236}">
                <a16:creationId xmlns:a16="http://schemas.microsoft.com/office/drawing/2014/main" id="{C7598B8F-CF5A-43A3-9F49-D4C37B8D17ED}"/>
              </a:ext>
            </a:extLst>
          </p:cNvPr>
          <p:cNvSpPr/>
          <p:nvPr/>
        </p:nvSpPr>
        <p:spPr>
          <a:xfrm>
            <a:off x="3959163" y="5387188"/>
            <a:ext cx="4223892" cy="1110857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 Stroke patients have a much better chance: </a:t>
            </a:r>
          </a:p>
          <a:p>
            <a:pPr marL="404128" indent="-293911">
              <a:buFont typeface="+mj-lt"/>
              <a:buAutoNum type="arabicPeriod"/>
            </a:pPr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survival </a:t>
            </a:r>
          </a:p>
          <a:p>
            <a:pPr marL="404128" indent="-293911">
              <a:buFont typeface="+mj-lt"/>
              <a:buAutoNum type="arabicPeriod"/>
            </a:pPr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avoiding negative long term after </a:t>
            </a:r>
            <a:r>
              <a:rPr lang="en-US" sz="109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ffects</a:t>
            </a:r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4128" indent="-293911">
              <a:buFont typeface="+mj-lt"/>
              <a:buAutoNum type="arabicPeriod"/>
            </a:pPr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minimal or less brain damage </a:t>
            </a:r>
          </a:p>
          <a:p>
            <a:pPr marL="110217"/>
            <a:r>
              <a:rPr lang="en-US" sz="109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ARRIVE at hospital within the 3 Hour “Golden Window” in order to receive a clot busting medication.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4F08C10-E8E0-4337-A97C-13970BCCB2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08" y="4755676"/>
            <a:ext cx="2343041" cy="549576"/>
          </a:xfrm>
          <a:prstGeom prst="rect">
            <a:avLst/>
          </a:prstGeom>
        </p:spPr>
      </p:pic>
      <p:sp>
        <p:nvSpPr>
          <p:cNvPr id="41" name="object 52">
            <a:extLst>
              <a:ext uri="{FF2B5EF4-FFF2-40B4-BE49-F238E27FC236}">
                <a16:creationId xmlns:a16="http://schemas.microsoft.com/office/drawing/2014/main" id="{EA2A8B68-EE89-4173-BEF8-C9B89B198ABF}"/>
              </a:ext>
            </a:extLst>
          </p:cNvPr>
          <p:cNvSpPr/>
          <p:nvPr/>
        </p:nvSpPr>
        <p:spPr>
          <a:xfrm>
            <a:off x="3933222" y="1980384"/>
            <a:ext cx="4251393" cy="185143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CPR if unresponsive</a:t>
            </a:r>
            <a:endParaRPr lang="en-US" sz="10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52">
            <a:extLst>
              <a:ext uri="{FF2B5EF4-FFF2-40B4-BE49-F238E27FC236}">
                <a16:creationId xmlns:a16="http://schemas.microsoft.com/office/drawing/2014/main" id="{E906E493-4591-481D-997E-5CA504AA358D}"/>
              </a:ext>
            </a:extLst>
          </p:cNvPr>
          <p:cNvSpPr/>
          <p:nvPr/>
        </p:nvSpPr>
        <p:spPr>
          <a:xfrm>
            <a:off x="3933222" y="2219036"/>
            <a:ext cx="4251393" cy="185143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Attach Oximeter</a:t>
            </a:r>
          </a:p>
        </p:txBody>
      </p:sp>
      <p:sp>
        <p:nvSpPr>
          <p:cNvPr id="43" name="object 52">
            <a:extLst>
              <a:ext uri="{FF2B5EF4-FFF2-40B4-BE49-F238E27FC236}">
                <a16:creationId xmlns:a16="http://schemas.microsoft.com/office/drawing/2014/main" id="{4AC7519B-0BF9-439F-8719-8D033677F03F}"/>
              </a:ext>
            </a:extLst>
          </p:cNvPr>
          <p:cNvSpPr/>
          <p:nvPr/>
        </p:nvSpPr>
        <p:spPr>
          <a:xfrm>
            <a:off x="3933222" y="4552047"/>
            <a:ext cx="4251393" cy="185143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</a:p>
        </p:txBody>
      </p:sp>
      <p:sp>
        <p:nvSpPr>
          <p:cNvPr id="44" name="object 52">
            <a:extLst>
              <a:ext uri="{FF2B5EF4-FFF2-40B4-BE49-F238E27FC236}">
                <a16:creationId xmlns:a16="http://schemas.microsoft.com/office/drawing/2014/main" id="{E4F4594D-0185-4BA3-9278-D2B89423F71E}"/>
              </a:ext>
            </a:extLst>
          </p:cNvPr>
          <p:cNvSpPr/>
          <p:nvPr/>
        </p:nvSpPr>
        <p:spPr>
          <a:xfrm>
            <a:off x="3933222" y="2457688"/>
            <a:ext cx="4251393" cy="185143"/>
          </a:xfrm>
          <a:custGeom>
            <a:avLst/>
            <a:gdLst/>
            <a:ahLst/>
            <a:cxnLst/>
            <a:rect l="l" t="t" r="r" b="b"/>
            <a:pathLst>
              <a:path w="3276600" h="288289">
                <a:moveTo>
                  <a:pt x="3222002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3222002" y="287997"/>
                </a:lnTo>
                <a:lnTo>
                  <a:pt x="3243020" y="283753"/>
                </a:lnTo>
                <a:lnTo>
                  <a:pt x="3260185" y="272180"/>
                </a:lnTo>
                <a:lnTo>
                  <a:pt x="3271758" y="255015"/>
                </a:lnTo>
                <a:lnTo>
                  <a:pt x="3276003" y="233997"/>
                </a:lnTo>
                <a:lnTo>
                  <a:pt x="3276003" y="54000"/>
                </a:lnTo>
                <a:lnTo>
                  <a:pt x="3271758" y="32977"/>
                </a:lnTo>
                <a:lnTo>
                  <a:pt x="3260185" y="15813"/>
                </a:lnTo>
                <a:lnTo>
                  <a:pt x="3243020" y="4242"/>
                </a:lnTo>
                <a:lnTo>
                  <a:pt x="322200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marL="110217"/>
            <a:r>
              <a:rPr lang="en-US" sz="1093" b="1" dirty="0">
                <a:latin typeface="Arial" panose="020B0604020202020204" pitchFamily="34" charset="0"/>
                <a:cs typeface="Arial" panose="020B0604020202020204" pitchFamily="34" charset="0"/>
              </a:rPr>
              <a:t>AED if appropriate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6FB16-093D-095E-D66A-98034C4E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668" y="2379765"/>
            <a:ext cx="9291215" cy="1049235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3571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4D86-9996-887F-0164-670AEE28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sz="2700" b="1"/>
              <a:t>THE EMERGENCY MEDICAL SYSTEM (EMS) EVOLVED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69A38F-B342-48D1-884F-03267367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88B2160C-762E-4543-AE7E-CB66A8469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126887-BFD9-4BE3-BF55-BE2524AF2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8172723A-8272-E393-A50A-2DE317F30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7" r="25836"/>
          <a:stretch/>
        </p:blipFill>
        <p:spPr>
          <a:xfrm>
            <a:off x="1285438" y="1116345"/>
            <a:ext cx="2799103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BDEDF-7737-9993-04AA-720EA2800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Because it was recognized that patients who received EFFICIENT CARE PRIOR TO ARRIVING AT THE HOSPITAL had a better chance of survival and recovered more quickly</a:t>
            </a:r>
          </a:p>
        </p:txBody>
      </p:sp>
    </p:spTree>
    <p:extLst>
      <p:ext uri="{BB962C8B-B14F-4D97-AF65-F5344CB8AC3E}">
        <p14:creationId xmlns:p14="http://schemas.microsoft.com/office/powerpoint/2010/main" val="238820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315C-F677-7B66-A7BF-9DB92113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b="1"/>
              <a:t>The TEAM is made up of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69A38F-B342-48D1-884F-03267367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B2160C-762E-4543-AE7E-CB66A8469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126887-BFD9-4BE3-BF55-BE2524AF2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Fire engine parked inside a fire station">
            <a:extLst>
              <a:ext uri="{FF2B5EF4-FFF2-40B4-BE49-F238E27FC236}">
                <a16:creationId xmlns:a16="http://schemas.microsoft.com/office/drawing/2014/main" id="{B258C4D9-B50E-7F4D-0427-7753B6710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7" r="25836"/>
          <a:stretch/>
        </p:blipFill>
        <p:spPr>
          <a:xfrm>
            <a:off x="1285438" y="1116345"/>
            <a:ext cx="2799103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75DA-96B6-5F37-7DEC-719116E86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Autofit/>
          </a:bodyPr>
          <a:lstStyle/>
          <a:p>
            <a:r>
              <a:rPr lang="en-US" sz="2800" b="1" dirty="0"/>
              <a:t>1. EMERGENCY MEDICAL DISPATCH</a:t>
            </a:r>
          </a:p>
          <a:p>
            <a:r>
              <a:rPr lang="en-US" sz="2800" b="1" dirty="0"/>
              <a:t>2. EMERGENCY RESPONDERS</a:t>
            </a:r>
          </a:p>
          <a:p>
            <a:r>
              <a:rPr lang="en-US" sz="2800" b="1" dirty="0"/>
              <a:t>3.AMBULANCE SERVICES</a:t>
            </a:r>
          </a:p>
          <a:p>
            <a:r>
              <a:rPr lang="en-US" sz="2800" b="1" dirty="0"/>
              <a:t>4. PHYSICIANS</a:t>
            </a:r>
          </a:p>
        </p:txBody>
      </p:sp>
    </p:spTree>
    <p:extLst>
      <p:ext uri="{BB962C8B-B14F-4D97-AF65-F5344CB8AC3E}">
        <p14:creationId xmlns:p14="http://schemas.microsoft.com/office/powerpoint/2010/main" val="135773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re extinguisher and hose reel in hotel corridor">
            <a:extLst>
              <a:ext uri="{FF2B5EF4-FFF2-40B4-BE49-F238E27FC236}">
                <a16:creationId xmlns:a16="http://schemas.microsoft.com/office/drawing/2014/main" id="{E8512CF9-9BC4-0F51-4010-64F7587F5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t="7093" r="-1" b="8635"/>
          <a:stretch/>
        </p:blipFill>
        <p:spPr>
          <a:xfrm>
            <a:off x="305" y="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F6E7A-19C2-0B09-172C-1DB6BA48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/>
              <a:t>PROTECTED FROM LIABILITY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6E6FD-8B37-057C-3E6F-B132B0818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40921"/>
            <a:ext cx="7537396" cy="6054751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WE IN BC ARE COVERED FROM LIABILITY AT THE IMMEDIATE SCENE OF AN ACCIDENT, WHEN RENDERING FIRST AID  TO AN ILL, INJURED OR UNCONSCIOUS PERSON BY THE </a:t>
            </a:r>
          </a:p>
          <a:p>
            <a:pPr marL="0" indent="0" algn="ctr">
              <a:buNone/>
            </a:pPr>
            <a:r>
              <a:rPr lang="en-US" sz="4300" b="1" dirty="0">
                <a:solidFill>
                  <a:schemeClr val="accent1"/>
                </a:solidFill>
              </a:rPr>
              <a:t>GOOD SAMARITAN ACT</a:t>
            </a:r>
          </a:p>
          <a:p>
            <a:r>
              <a:rPr lang="en-US" sz="2800" b="1" dirty="0"/>
              <a:t>“WE ARE REQUIRED TO PERFORM OUR DUTIES TO THE BEST OF OUR ABILITIES WHILE WORKING WITHIN OUR SCOPE OF PRACTISE AND THE LEGISLATION OF OUR PROVINCE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6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4CAC-B14B-E90C-9B77-9036306C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322290"/>
            <a:ext cx="10428950" cy="12942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AS A FIRST AIDER WHAT ARE YOUR FIRST DUTIES….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836F5-8F7C-B07A-7D51-EC6F76F9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425053"/>
            <a:ext cx="10428950" cy="4825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1. GET PERMISSION, IF POSSIBLE</a:t>
            </a:r>
          </a:p>
          <a:p>
            <a:pPr marL="0" indent="0">
              <a:buNone/>
            </a:pPr>
            <a:r>
              <a:rPr lang="en-US" sz="2800" b="1" dirty="0"/>
              <a:t>2. ONLY GIVE THE CARE YOU WERE TRAINED TO DO</a:t>
            </a:r>
          </a:p>
          <a:p>
            <a:pPr marL="0" indent="0">
              <a:buNone/>
            </a:pPr>
            <a:r>
              <a:rPr lang="en-US" sz="2800" b="1" dirty="0"/>
              <a:t>3. CONTINUE GIVING CARE UNTIL</a:t>
            </a:r>
          </a:p>
          <a:p>
            <a:pPr lvl="1"/>
            <a:r>
              <a:rPr lang="en-US" sz="2800" b="1" dirty="0"/>
              <a:t>ANOTHER TRAINED PERSON TAKES OVEER</a:t>
            </a:r>
          </a:p>
          <a:p>
            <a:pPr lvl="1"/>
            <a:r>
              <a:rPr lang="en-US" sz="2800" b="1" dirty="0"/>
              <a:t>YOU ARE TOO EXHAUSTED TO CONTINUE</a:t>
            </a:r>
          </a:p>
          <a:p>
            <a:pPr lvl="1"/>
            <a:r>
              <a:rPr lang="en-US" sz="2800" b="1" dirty="0"/>
              <a:t>THE SCENE BECOMES UNSAFE</a:t>
            </a:r>
          </a:p>
          <a:p>
            <a:pPr lvl="1"/>
            <a:r>
              <a:rPr lang="en-US" sz="2800" b="1" dirty="0"/>
              <a:t>THE PERSON’S CONDITION IMPROVES AND CARE IS NO LONGER NEEDED</a:t>
            </a:r>
          </a:p>
        </p:txBody>
      </p:sp>
    </p:spTree>
    <p:extLst>
      <p:ext uri="{BB962C8B-B14F-4D97-AF65-F5344CB8AC3E}">
        <p14:creationId xmlns:p14="http://schemas.microsoft.com/office/powerpoint/2010/main" val="212024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039D-1E5C-01A1-0B6B-3F6C8265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11736"/>
            <a:ext cx="9922764" cy="129422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GETTING PERMISSION…….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4D24-A9A3-6B2D-96A4-3EF6634F2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1326081"/>
            <a:ext cx="10015728" cy="4819885"/>
          </a:xfrm>
        </p:spPr>
        <p:txBody>
          <a:bodyPr>
            <a:noAutofit/>
          </a:bodyPr>
          <a:lstStyle/>
          <a:p>
            <a:r>
              <a:rPr lang="en-US" sz="2800" b="1" dirty="0"/>
              <a:t>1. FOR AN UNRESPONSIVE PERSON , THHE LAW ASSUMES YOU HAVE PERMISSION</a:t>
            </a:r>
          </a:p>
          <a:p>
            <a:endParaRPr lang="en-US" sz="2800" b="1" dirty="0"/>
          </a:p>
          <a:p>
            <a:r>
              <a:rPr lang="en-US" sz="2800" b="1" dirty="0"/>
              <a:t>2. FOR YOUNG CHILD WITHOUT A CAREGIVER, GO AHEAD AND PROVIDE CARE</a:t>
            </a:r>
          </a:p>
          <a:p>
            <a:endParaRPr lang="en-US" sz="2800" b="1" dirty="0"/>
          </a:p>
          <a:p>
            <a:r>
              <a:rPr lang="en-US" sz="2800" b="1" dirty="0"/>
              <a:t>3. IF A PERSON REFUSES CARE, CALLN 911 AND STAND BY IF IT IS SAFE TO DO SO</a:t>
            </a:r>
          </a:p>
        </p:txBody>
      </p:sp>
    </p:spTree>
    <p:extLst>
      <p:ext uri="{BB962C8B-B14F-4D97-AF65-F5344CB8AC3E}">
        <p14:creationId xmlns:p14="http://schemas.microsoft.com/office/powerpoint/2010/main" val="165918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039D-1E5C-01A1-0B6B-3F6C8265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18" y="121795"/>
            <a:ext cx="9922764" cy="7626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GETTING PERMISSION…….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4D24-A9A3-6B2D-96A4-3EF6634F2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5" y="884420"/>
            <a:ext cx="11407515" cy="53364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1. FOR AN UNRESPONSIVE PERSON , THHE LAW ASSUMES YOU HAVE PERMISSION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2. FOR YOUNG CHILD WITHOUT A CAREGIVER, GO AHEAD AND PROVIDE CARE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3. IF A PERSON REFUSES CARE, CALLN 911 AND STAND BY IF IT IS SAFE TO DO SO</a:t>
            </a:r>
          </a:p>
        </p:txBody>
      </p:sp>
    </p:spTree>
    <p:extLst>
      <p:ext uri="{BB962C8B-B14F-4D97-AF65-F5344CB8AC3E}">
        <p14:creationId xmlns:p14="http://schemas.microsoft.com/office/powerpoint/2010/main" val="212687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850F-0F25-5691-5F38-15CB6986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474736"/>
            <a:ext cx="9291215" cy="104923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OTHER IMPORTANT DUTIES OF THE FIRST AIDER………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AA2D-513B-C675-1D49-BBB9B8E66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1670958"/>
            <a:ext cx="9291215" cy="471230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CLEANING AND RE STOCKING OF EQUIPMENT</a:t>
            </a:r>
          </a:p>
          <a:p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600" b="1" dirty="0">
                <a:solidFill>
                  <a:srgbClr val="FFFF00"/>
                </a:solidFill>
              </a:rPr>
              <a:t>2. DOCUMENTATION</a:t>
            </a:r>
          </a:p>
          <a:p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3. CONTINUING FIRST AID TRAINING</a:t>
            </a:r>
          </a:p>
        </p:txBody>
      </p:sp>
    </p:spTree>
    <p:extLst>
      <p:ext uri="{BB962C8B-B14F-4D97-AF65-F5344CB8AC3E}">
        <p14:creationId xmlns:p14="http://schemas.microsoft.com/office/powerpoint/2010/main" val="64719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9A08-A3AF-F2D5-5213-50B385F35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0"/>
            <a:ext cx="9922764" cy="49637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1862-D036-079C-AEC2-9F3390F0D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3" y="194873"/>
            <a:ext cx="11767279" cy="6550702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VITAL SIGNS:</a:t>
            </a:r>
          </a:p>
          <a:p>
            <a:pPr marL="502920" lvl="2" indent="0">
              <a:buNone/>
            </a:pPr>
            <a:r>
              <a:rPr lang="en-US" sz="1400" b="1" dirty="0"/>
              <a:t>         </a:t>
            </a:r>
            <a:r>
              <a:rPr lang="en-US" b="1" dirty="0"/>
              <a:t>UNLESS OTHERWISE STATED VITAL SIGNS INCLUDE TAKING </a:t>
            </a:r>
            <a:r>
              <a:rPr lang="en-US" b="1" dirty="0">
                <a:solidFill>
                  <a:srgbClr val="FFFF00"/>
                </a:solidFill>
              </a:rPr>
              <a:t>AND DOCUMENTING BLOOD</a:t>
            </a:r>
          </a:p>
          <a:p>
            <a:pPr marL="502920" lvl="2" indent="0">
              <a:buNone/>
            </a:pPr>
            <a:r>
              <a:rPr lang="en-US" b="1" dirty="0">
                <a:solidFill>
                  <a:srgbClr val="FFFF00"/>
                </a:solidFill>
              </a:rPr>
              <a:t>        PRESSURE, PULSE AND RESPIRATIONS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LEVEL OF CONSCIOUSNESS</a:t>
            </a:r>
          </a:p>
          <a:p>
            <a:pPr marL="0" indent="0">
              <a:buNone/>
            </a:pPr>
            <a:r>
              <a:rPr lang="en-US" sz="1600" b="1" dirty="0"/>
              <a:t>                    THIS ASKS YOU TO RECORD for example; AR</a:t>
            </a:r>
            <a:r>
              <a:rPr lang="en-US" sz="1600" b="1" dirty="0">
                <a:solidFill>
                  <a:srgbClr val="FFFF00"/>
                </a:solidFill>
              </a:rPr>
              <a:t>E THEY AWAKE, ALERT, SLEEPY CONFUSED????</a:t>
            </a:r>
          </a:p>
          <a:p>
            <a:pPr marL="0" indent="0">
              <a:buNone/>
            </a:pPr>
            <a:r>
              <a:rPr lang="en-US" sz="1400" b="1" dirty="0"/>
              <a:t>- </a:t>
            </a:r>
            <a:r>
              <a:rPr lang="en-US" sz="1400" b="1" dirty="0">
                <a:solidFill>
                  <a:srgbClr val="FF0000"/>
                </a:solidFill>
              </a:rPr>
              <a:t>DOCUMENT: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               </a:t>
            </a:r>
            <a:r>
              <a:rPr lang="en-US" sz="1400" b="1" dirty="0"/>
              <a:t>THIS MEANS WRITE ABOUT THE </a:t>
            </a:r>
            <a:r>
              <a:rPr lang="en-US" sz="1600" b="1" dirty="0">
                <a:solidFill>
                  <a:srgbClr val="FFFF00"/>
                </a:solidFill>
              </a:rPr>
              <a:t>PATIENT’S CONDITION, TREATMENTS</a:t>
            </a:r>
            <a:r>
              <a:rPr lang="en-US" sz="1600" b="1" dirty="0"/>
              <a:t>, WHO YOU HAV NOTIFIED,</a:t>
            </a:r>
          </a:p>
          <a:p>
            <a:pPr marL="0" indent="0">
              <a:buNone/>
            </a:pPr>
            <a:r>
              <a:rPr lang="en-US" sz="1600" b="1" dirty="0"/>
              <a:t>               HANDED OVER TO  PLUS PERTINENT TIMES  (LIKE TOURNIQUET APPLIED, 1410 )ETC.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O2 SATS, MEANS OXYGEN SATURATIONS;  </a:t>
            </a:r>
          </a:p>
          <a:p>
            <a:pPr marL="0" indent="0">
              <a:buNone/>
            </a:pPr>
            <a:r>
              <a:rPr lang="en-US" sz="1400" b="1" dirty="0"/>
              <a:t>                   as read on </a:t>
            </a:r>
            <a:r>
              <a:rPr lang="en-US" sz="1600" b="1" dirty="0">
                <a:solidFill>
                  <a:srgbClr val="FFFF00"/>
                </a:solidFill>
              </a:rPr>
              <a:t>PULSE OXYMETER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GIVE OXYGEN AS REQUIRED; </a:t>
            </a:r>
          </a:p>
          <a:p>
            <a:pPr marL="502920" lvl="2" indent="0">
              <a:buNone/>
            </a:pPr>
            <a:r>
              <a:rPr lang="en-US" sz="1400" b="1" dirty="0"/>
              <a:t>	THIS MEANS GIVE ENOUGH SUPPLEMENTAL </a:t>
            </a:r>
            <a:r>
              <a:rPr lang="en-US" sz="1400" b="1" dirty="0">
                <a:solidFill>
                  <a:srgbClr val="FFFF00"/>
                </a:solidFill>
              </a:rPr>
              <a:t>OXYGEN TO KEEP  OXYGENSATJURATIONS TO AT LEAST 95%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EMOJI:    </a:t>
            </a:r>
            <a:r>
              <a:rPr lang="en-US" sz="1400" b="1" dirty="0"/>
              <a:t>WHEN YOU SEE THIS EMOJI FINISH YOUR DOCUMEMTATION, TRANSFER THE PATIENT TO</a:t>
            </a:r>
          </a:p>
          <a:p>
            <a:pPr marL="0" indent="0">
              <a:buNone/>
            </a:pPr>
            <a:r>
              <a:rPr lang="en-US" sz="1400" b="1" dirty="0"/>
              <a:t>                                COAST GUARD OR AMBULANCE AND GET THEM TO THE HOSPITAL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   EMOJI     </a:t>
            </a:r>
            <a:r>
              <a:rPr lang="en-US" sz="1400" b="1" dirty="0">
                <a:solidFill>
                  <a:srgbClr val="92D050"/>
                </a:solidFill>
              </a:rPr>
              <a:t>WHEN YOU SEE THIS EMOJI IT MEANS THEY DO NOT HAVE TO GO TO HOSPITAL BUT  INSTEAD CAN BE DRIVEN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92D050"/>
                </a:solidFill>
              </a:rPr>
              <a:t>                    HOME BY A </a:t>
            </a:r>
            <a:r>
              <a:rPr lang="en-US" sz="1400" b="1" dirty="0">
                <a:solidFill>
                  <a:srgbClr val="FFFF00"/>
                </a:solidFill>
              </a:rPr>
              <a:t>RESPONSIBLE ADULT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0ACAE-12FA-9F78-5057-033AEDD34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36" y="4855581"/>
            <a:ext cx="2368446" cy="756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3D663-1F12-0D44-6224-EAC95A7C3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08" y="5987984"/>
            <a:ext cx="2172184" cy="5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6838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{402B611C-C022-C547-9C1E-2E4B3594C0B2}tf10001119</Template>
  <TotalTime>398</TotalTime>
  <Words>2663</Words>
  <Application>Microsoft Macintosh PowerPoint</Application>
  <PresentationFormat>Widescreen</PresentationFormat>
  <Paragraphs>405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Rockwell</vt:lpstr>
      <vt:lpstr>Gallery</vt:lpstr>
      <vt:lpstr>CLI  First Aid Care Cards</vt:lpstr>
      <vt:lpstr>THE EMERGENCY MEDICAL SYSTEM (EMS) EVOLVED</vt:lpstr>
      <vt:lpstr>The TEAM is made up of</vt:lpstr>
      <vt:lpstr>PROTECTED FROM LIABILITY</vt:lpstr>
      <vt:lpstr>AS A FIRST AIDER WHAT ARE YOUR FIRST DUTIES….</vt:lpstr>
      <vt:lpstr>GETTING PERMISSION…….</vt:lpstr>
      <vt:lpstr>GETTING PERMISSION…….</vt:lpstr>
      <vt:lpstr>OTHER IMPORTANT DUTIES OF THE FIRST AIDER………</vt:lpstr>
      <vt:lpstr>GLOSSARY</vt:lpstr>
      <vt:lpstr>MEDICAL RELEASE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  First Aid Care Cards</dc:title>
  <dc:creator>Rosamond Bell</dc:creator>
  <cp:lastModifiedBy>Rosamond Bell</cp:lastModifiedBy>
  <cp:revision>1</cp:revision>
  <dcterms:created xsi:type="dcterms:W3CDTF">2023-10-05T17:06:07Z</dcterms:created>
  <dcterms:modified xsi:type="dcterms:W3CDTF">2023-10-05T23:45:07Z</dcterms:modified>
</cp:coreProperties>
</file>